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3863" r:id="rId3"/>
    <p:sldId id="3858" r:id="rId4"/>
    <p:sldId id="3847" r:id="rId5"/>
    <p:sldId id="3859" r:id="rId6"/>
    <p:sldId id="3840" r:id="rId7"/>
    <p:sldId id="3860" r:id="rId8"/>
    <p:sldId id="347" r:id="rId9"/>
    <p:sldId id="3861" r:id="rId10"/>
    <p:sldId id="3852" r:id="rId11"/>
    <p:sldId id="3862" r:id="rId12"/>
    <p:sldId id="3857" r:id="rId13"/>
    <p:sldId id="3841" r:id="rId14"/>
    <p:sldId id="295" r:id="rId15"/>
    <p:sldId id="349" r:id="rId16"/>
    <p:sldId id="283" r:id="rId17"/>
    <p:sldId id="273" r:id="rId18"/>
    <p:sldId id="275" r:id="rId19"/>
    <p:sldId id="263" r:id="rId20"/>
    <p:sldId id="274" r:id="rId21"/>
    <p:sldId id="346" r:id="rId22"/>
    <p:sldId id="344" r:id="rId23"/>
    <p:sldId id="3856" r:id="rId24"/>
    <p:sldId id="292" r:id="rId25"/>
    <p:sldId id="3848" r:id="rId26"/>
    <p:sldId id="386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5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hyperlink" Target="https://www.cdc.gov/infectioncontrol/pdf/guidelines/cauti-guidelines-H.pdf" TargetMode="External"/><Relationship Id="rId21" Type="http://schemas.openxmlformats.org/officeDocument/2006/relationships/image" Target="../media/image45.svg"/><Relationship Id="rId7" Type="http://schemas.openxmlformats.org/officeDocument/2006/relationships/hyperlink" Target="https://www.who.int/news-room/feature-stories/detail/the-burden-of-health-care-associated-infection-worldwide" TargetMode="External"/><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hyperlink" Target="https://www.cdc.gov/handwashing/index.html" TargetMode="Externa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hyperlink" Target="https://www.ahrq.gov/hai/clabsi-tools/appendix-3.html" TargetMode="External"/><Relationship Id="rId6" Type="http://schemas.openxmlformats.org/officeDocument/2006/relationships/hyperlink" Target="https://www.who.int/campaigns/world-hand-hygiene-day" TargetMode="External"/><Relationship Id="rId11" Type="http://schemas.openxmlformats.org/officeDocument/2006/relationships/image" Target="../media/image35.svg"/><Relationship Id="rId5" Type="http://schemas.openxmlformats.org/officeDocument/2006/relationships/hyperlink" Target="https://www.cdc.gov/nhsn/training/patient-safety-component/index.html" TargetMode="External"/><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hyperlink" Target="https://www.cdc.gov/infectioncontrol/guidelines/isolation/index.html" TargetMode="External"/><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1.svg"/><Relationship Id="rId18" Type="http://schemas.openxmlformats.org/officeDocument/2006/relationships/image" Target="../media/image44.png"/><Relationship Id="rId3" Type="http://schemas.openxmlformats.org/officeDocument/2006/relationships/hyperlink" Target="https://www.ahrq.gov/hai/clabsi-tools/appendix-3.html" TargetMode="External"/><Relationship Id="rId21" Type="http://schemas.openxmlformats.org/officeDocument/2006/relationships/image" Target="../media/image46.png"/><Relationship Id="rId7" Type="http://schemas.openxmlformats.org/officeDocument/2006/relationships/image" Target="../media/image36.png"/><Relationship Id="rId12" Type="http://schemas.openxmlformats.org/officeDocument/2006/relationships/image" Target="../media/image40.png"/><Relationship Id="rId17" Type="http://schemas.openxmlformats.org/officeDocument/2006/relationships/hyperlink" Target="https://www.cdc.gov/nhsn/training/patient-safety-component/index.html" TargetMode="External"/><Relationship Id="rId2" Type="http://schemas.openxmlformats.org/officeDocument/2006/relationships/image" Target="../media/image33.svg"/><Relationship Id="rId16" Type="http://schemas.openxmlformats.org/officeDocument/2006/relationships/image" Target="../media/image43.svg"/><Relationship Id="rId20" Type="http://schemas.openxmlformats.org/officeDocument/2006/relationships/hyperlink" Target="https://www.who.int/campaigns/world-hand-hygiene-day" TargetMode="External"/><Relationship Id="rId1" Type="http://schemas.openxmlformats.org/officeDocument/2006/relationships/image" Target="../media/image32.png"/><Relationship Id="rId6" Type="http://schemas.openxmlformats.org/officeDocument/2006/relationships/hyperlink" Target="https://www.cdc.gov/handwashing/index.html" TargetMode="External"/><Relationship Id="rId11" Type="http://schemas.openxmlformats.org/officeDocument/2006/relationships/image" Target="../media/image39.svg"/><Relationship Id="rId5" Type="http://schemas.openxmlformats.org/officeDocument/2006/relationships/image" Target="../media/image35.svg"/><Relationship Id="rId15" Type="http://schemas.openxmlformats.org/officeDocument/2006/relationships/image" Target="../media/image42.png"/><Relationship Id="rId23" Type="http://schemas.openxmlformats.org/officeDocument/2006/relationships/hyperlink" Target="https://www.who.int/news-room/feature-stories/detail/the-burden-of-health-care-associated-infection-worldwide" TargetMode="External"/><Relationship Id="rId10" Type="http://schemas.openxmlformats.org/officeDocument/2006/relationships/image" Target="../media/image38.png"/><Relationship Id="rId19" Type="http://schemas.openxmlformats.org/officeDocument/2006/relationships/image" Target="../media/image45.svg"/><Relationship Id="rId4" Type="http://schemas.openxmlformats.org/officeDocument/2006/relationships/image" Target="../media/image34.png"/><Relationship Id="rId9" Type="http://schemas.openxmlformats.org/officeDocument/2006/relationships/hyperlink" Target="https://www.cdc.gov/infectioncontrol/pdf/guidelines/cauti-guidelines-H.pdf" TargetMode="External"/><Relationship Id="rId14" Type="http://schemas.openxmlformats.org/officeDocument/2006/relationships/hyperlink" Target="https://www.cdc.gov/infectioncontrol/guidelines/isolation/index.html" TargetMode="External"/><Relationship Id="rId22"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2452E-C6F3-4A9F-82B8-0B76E3E02CD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3FC242E-1A63-4480-A513-2A97818F5586}">
      <dgm:prSet/>
      <dgm:spPr/>
      <dgm:t>
        <a:bodyPr/>
        <a:lstStyle/>
        <a:p>
          <a:r>
            <a:rPr lang="en-US" dirty="0"/>
            <a:t>Hand Hygiene</a:t>
          </a:r>
        </a:p>
      </dgm:t>
    </dgm:pt>
    <dgm:pt modelId="{CC6FB9E5-C629-4398-AA4C-218A20D31C5B}" type="parTrans" cxnId="{A2EEC78D-5E79-40F6-9E4E-FB472AA069E0}">
      <dgm:prSet/>
      <dgm:spPr/>
      <dgm:t>
        <a:bodyPr/>
        <a:lstStyle/>
        <a:p>
          <a:endParaRPr lang="en-US"/>
        </a:p>
      </dgm:t>
    </dgm:pt>
    <dgm:pt modelId="{BCBACE93-CE62-4518-BD24-BC09FA46902C}" type="sibTrans" cxnId="{A2EEC78D-5E79-40F6-9E4E-FB472AA069E0}">
      <dgm:prSet/>
      <dgm:spPr/>
      <dgm:t>
        <a:bodyPr/>
        <a:lstStyle/>
        <a:p>
          <a:endParaRPr lang="en-US"/>
        </a:p>
      </dgm:t>
    </dgm:pt>
    <dgm:pt modelId="{4E1D4044-546C-409A-874B-F7366574A333}">
      <dgm:prSet/>
      <dgm:spPr/>
      <dgm:t>
        <a:bodyPr/>
        <a:lstStyle/>
        <a:p>
          <a:r>
            <a:rPr lang="en-US"/>
            <a:t>Environmental cleaning and disinfection</a:t>
          </a:r>
        </a:p>
      </dgm:t>
    </dgm:pt>
    <dgm:pt modelId="{EC459977-F634-4919-B103-AACA13D7179B}" type="parTrans" cxnId="{B63A8E74-9319-4880-AB35-82D07EF81115}">
      <dgm:prSet/>
      <dgm:spPr/>
      <dgm:t>
        <a:bodyPr/>
        <a:lstStyle/>
        <a:p>
          <a:endParaRPr lang="en-US"/>
        </a:p>
      </dgm:t>
    </dgm:pt>
    <dgm:pt modelId="{90F2C55E-4ED5-4F4C-94A9-0A741B292418}" type="sibTrans" cxnId="{B63A8E74-9319-4880-AB35-82D07EF81115}">
      <dgm:prSet/>
      <dgm:spPr/>
      <dgm:t>
        <a:bodyPr/>
        <a:lstStyle/>
        <a:p>
          <a:endParaRPr lang="en-US"/>
        </a:p>
      </dgm:t>
    </dgm:pt>
    <dgm:pt modelId="{B8B78002-D82D-4917-89EB-DBBFDAF803C1}">
      <dgm:prSet/>
      <dgm:spPr/>
      <dgm:t>
        <a:bodyPr/>
        <a:lstStyle/>
        <a:p>
          <a:r>
            <a:rPr lang="en-US"/>
            <a:t>Injection and medication safety</a:t>
          </a:r>
        </a:p>
      </dgm:t>
    </dgm:pt>
    <dgm:pt modelId="{8BE1875E-AD85-4F23-A2ED-6C278424BACA}" type="parTrans" cxnId="{4E7C4B07-A1C3-4011-82D3-DBCD0246F565}">
      <dgm:prSet/>
      <dgm:spPr/>
      <dgm:t>
        <a:bodyPr/>
        <a:lstStyle/>
        <a:p>
          <a:endParaRPr lang="en-US"/>
        </a:p>
      </dgm:t>
    </dgm:pt>
    <dgm:pt modelId="{D45E840B-E671-4F68-B27B-54020CB4694C}" type="sibTrans" cxnId="{4E7C4B07-A1C3-4011-82D3-DBCD0246F565}">
      <dgm:prSet/>
      <dgm:spPr/>
      <dgm:t>
        <a:bodyPr/>
        <a:lstStyle/>
        <a:p>
          <a:endParaRPr lang="en-US"/>
        </a:p>
      </dgm:t>
    </dgm:pt>
    <dgm:pt modelId="{1C817641-FB95-428F-86BB-A5FE571670CF}">
      <dgm:prSet/>
      <dgm:spPr/>
      <dgm:t>
        <a:bodyPr/>
        <a:lstStyle/>
        <a:p>
          <a:r>
            <a:rPr lang="en-US"/>
            <a:t>Temporary invasive medical devices</a:t>
          </a:r>
        </a:p>
      </dgm:t>
    </dgm:pt>
    <dgm:pt modelId="{A6212512-2CF0-44C9-A04F-84B4E66D21AB}" type="parTrans" cxnId="{146DA4EB-3624-4FCA-97E4-D7E988E25614}">
      <dgm:prSet/>
      <dgm:spPr/>
      <dgm:t>
        <a:bodyPr/>
        <a:lstStyle/>
        <a:p>
          <a:endParaRPr lang="en-US"/>
        </a:p>
      </dgm:t>
    </dgm:pt>
    <dgm:pt modelId="{F5C8FF0C-0C40-4984-B7B2-53AFAE5343AB}" type="sibTrans" cxnId="{146DA4EB-3624-4FCA-97E4-D7E988E25614}">
      <dgm:prSet/>
      <dgm:spPr/>
      <dgm:t>
        <a:bodyPr/>
        <a:lstStyle/>
        <a:p>
          <a:endParaRPr lang="en-US"/>
        </a:p>
      </dgm:t>
    </dgm:pt>
    <dgm:pt modelId="{E01CCD2F-9AA3-40D2-A08D-60F5E48FCFD0}">
      <dgm:prSet/>
      <dgm:spPr/>
      <dgm:t>
        <a:bodyPr/>
        <a:lstStyle/>
        <a:p>
          <a:r>
            <a:rPr lang="en-US"/>
            <a:t>Occupational Health</a:t>
          </a:r>
        </a:p>
      </dgm:t>
    </dgm:pt>
    <dgm:pt modelId="{E1150F43-DFC9-4367-8B5B-5C3829A5A9D2}" type="parTrans" cxnId="{07653FF9-3B79-433D-B76C-DF8D8E803F70}">
      <dgm:prSet/>
      <dgm:spPr/>
      <dgm:t>
        <a:bodyPr/>
        <a:lstStyle/>
        <a:p>
          <a:endParaRPr lang="en-US"/>
        </a:p>
      </dgm:t>
    </dgm:pt>
    <dgm:pt modelId="{BF1A2B53-DF5E-4FAB-8256-1CE057C7320C}" type="sibTrans" cxnId="{07653FF9-3B79-433D-B76C-DF8D8E803F70}">
      <dgm:prSet/>
      <dgm:spPr/>
      <dgm:t>
        <a:bodyPr/>
        <a:lstStyle/>
        <a:p>
          <a:endParaRPr lang="en-US"/>
        </a:p>
      </dgm:t>
    </dgm:pt>
    <dgm:pt modelId="{BC0750FC-6A9F-467E-B4FA-23110A66A448}">
      <dgm:prSet/>
      <dgm:spPr/>
      <dgm:t>
        <a:bodyPr/>
        <a:lstStyle/>
        <a:p>
          <a:r>
            <a:rPr lang="en-US" dirty="0"/>
            <a:t>Minimize potential exposures</a:t>
          </a:r>
        </a:p>
      </dgm:t>
    </dgm:pt>
    <dgm:pt modelId="{0A1C7D09-ABF3-416E-8B42-DEEE68C6B5B4}" type="parTrans" cxnId="{7CCEA53F-B931-478C-B25A-6813C54CEC42}">
      <dgm:prSet/>
      <dgm:spPr/>
      <dgm:t>
        <a:bodyPr/>
        <a:lstStyle/>
        <a:p>
          <a:endParaRPr lang="en-US"/>
        </a:p>
      </dgm:t>
    </dgm:pt>
    <dgm:pt modelId="{7C292DAC-C7D4-4275-8D74-F7C1C9A0F145}" type="sibTrans" cxnId="{7CCEA53F-B931-478C-B25A-6813C54CEC42}">
      <dgm:prSet/>
      <dgm:spPr/>
      <dgm:t>
        <a:bodyPr/>
        <a:lstStyle/>
        <a:p>
          <a:endParaRPr lang="en-US"/>
        </a:p>
      </dgm:t>
    </dgm:pt>
    <dgm:pt modelId="{6EC03580-D030-4A5B-825A-C5A85158DB9A}" type="pres">
      <dgm:prSet presAssocID="{55F2452E-C6F3-4A9F-82B8-0B76E3E02CD9}" presName="diagram" presStyleCnt="0">
        <dgm:presLayoutVars>
          <dgm:dir/>
          <dgm:resizeHandles val="exact"/>
        </dgm:presLayoutVars>
      </dgm:prSet>
      <dgm:spPr/>
    </dgm:pt>
    <dgm:pt modelId="{46F3E136-4081-4A91-8C4C-9989148BBFF5}" type="pres">
      <dgm:prSet presAssocID="{A3FC242E-1A63-4480-A513-2A97818F5586}" presName="node" presStyleLbl="node1" presStyleIdx="0" presStyleCnt="6">
        <dgm:presLayoutVars>
          <dgm:bulletEnabled val="1"/>
        </dgm:presLayoutVars>
      </dgm:prSet>
      <dgm:spPr/>
    </dgm:pt>
    <dgm:pt modelId="{05BC8407-6DB2-4BFE-9C26-22EEA4F0F83C}" type="pres">
      <dgm:prSet presAssocID="{BCBACE93-CE62-4518-BD24-BC09FA46902C}" presName="sibTrans" presStyleCnt="0"/>
      <dgm:spPr/>
    </dgm:pt>
    <dgm:pt modelId="{04A97B3A-2F59-4CDD-A244-C1554E429ECF}" type="pres">
      <dgm:prSet presAssocID="{BC0750FC-6A9F-467E-B4FA-23110A66A448}" presName="node" presStyleLbl="node1" presStyleIdx="1" presStyleCnt="6">
        <dgm:presLayoutVars>
          <dgm:bulletEnabled val="1"/>
        </dgm:presLayoutVars>
      </dgm:prSet>
      <dgm:spPr/>
    </dgm:pt>
    <dgm:pt modelId="{70CC830A-B8DA-469A-BFE9-B339C0CA4F3D}" type="pres">
      <dgm:prSet presAssocID="{7C292DAC-C7D4-4275-8D74-F7C1C9A0F145}" presName="sibTrans" presStyleCnt="0"/>
      <dgm:spPr/>
    </dgm:pt>
    <dgm:pt modelId="{F65AE40B-D599-4091-9CC7-73354A04C47E}" type="pres">
      <dgm:prSet presAssocID="{4E1D4044-546C-409A-874B-F7366574A333}" presName="node" presStyleLbl="node1" presStyleIdx="2" presStyleCnt="6">
        <dgm:presLayoutVars>
          <dgm:bulletEnabled val="1"/>
        </dgm:presLayoutVars>
      </dgm:prSet>
      <dgm:spPr/>
    </dgm:pt>
    <dgm:pt modelId="{5A6A341E-68A8-4859-B3C9-943EDBBDE64D}" type="pres">
      <dgm:prSet presAssocID="{90F2C55E-4ED5-4F4C-94A9-0A741B292418}" presName="sibTrans" presStyleCnt="0"/>
      <dgm:spPr/>
    </dgm:pt>
    <dgm:pt modelId="{F8F57076-22E6-4AE6-890C-560B6404B415}" type="pres">
      <dgm:prSet presAssocID="{B8B78002-D82D-4917-89EB-DBBFDAF803C1}" presName="node" presStyleLbl="node1" presStyleIdx="3" presStyleCnt="6">
        <dgm:presLayoutVars>
          <dgm:bulletEnabled val="1"/>
        </dgm:presLayoutVars>
      </dgm:prSet>
      <dgm:spPr/>
    </dgm:pt>
    <dgm:pt modelId="{2148E3EE-F11F-4BAE-95C0-2AF4C6C2BD60}" type="pres">
      <dgm:prSet presAssocID="{D45E840B-E671-4F68-B27B-54020CB4694C}" presName="sibTrans" presStyleCnt="0"/>
      <dgm:spPr/>
    </dgm:pt>
    <dgm:pt modelId="{6CDAFFE7-5A94-48E0-9EFF-EEC7831479DC}" type="pres">
      <dgm:prSet presAssocID="{1C817641-FB95-428F-86BB-A5FE571670CF}" presName="node" presStyleLbl="node1" presStyleIdx="4" presStyleCnt="6">
        <dgm:presLayoutVars>
          <dgm:bulletEnabled val="1"/>
        </dgm:presLayoutVars>
      </dgm:prSet>
      <dgm:spPr/>
    </dgm:pt>
    <dgm:pt modelId="{24E8CCDB-77CD-4DE3-88D6-BDB6EF9CCD82}" type="pres">
      <dgm:prSet presAssocID="{F5C8FF0C-0C40-4984-B7B2-53AFAE5343AB}" presName="sibTrans" presStyleCnt="0"/>
      <dgm:spPr/>
    </dgm:pt>
    <dgm:pt modelId="{D48F0A26-B91E-4E84-9FD2-F790011E00D8}" type="pres">
      <dgm:prSet presAssocID="{E01CCD2F-9AA3-40D2-A08D-60F5E48FCFD0}" presName="node" presStyleLbl="node1" presStyleIdx="5" presStyleCnt="6">
        <dgm:presLayoutVars>
          <dgm:bulletEnabled val="1"/>
        </dgm:presLayoutVars>
      </dgm:prSet>
      <dgm:spPr/>
    </dgm:pt>
  </dgm:ptLst>
  <dgm:cxnLst>
    <dgm:cxn modelId="{4E7C4B07-A1C3-4011-82D3-DBCD0246F565}" srcId="{55F2452E-C6F3-4A9F-82B8-0B76E3E02CD9}" destId="{B8B78002-D82D-4917-89EB-DBBFDAF803C1}" srcOrd="3" destOrd="0" parTransId="{8BE1875E-AD85-4F23-A2ED-6C278424BACA}" sibTransId="{D45E840B-E671-4F68-B27B-54020CB4694C}"/>
    <dgm:cxn modelId="{7CCEA53F-B931-478C-B25A-6813C54CEC42}" srcId="{55F2452E-C6F3-4A9F-82B8-0B76E3E02CD9}" destId="{BC0750FC-6A9F-467E-B4FA-23110A66A448}" srcOrd="1" destOrd="0" parTransId="{0A1C7D09-ABF3-416E-8B42-DEEE68C6B5B4}" sibTransId="{7C292DAC-C7D4-4275-8D74-F7C1C9A0F145}"/>
    <dgm:cxn modelId="{4F800A43-0039-4E03-9D2A-19FFF3E77CE3}" type="presOf" srcId="{55F2452E-C6F3-4A9F-82B8-0B76E3E02CD9}" destId="{6EC03580-D030-4A5B-825A-C5A85158DB9A}" srcOrd="0" destOrd="0" presId="urn:microsoft.com/office/officeart/2005/8/layout/default"/>
    <dgm:cxn modelId="{7334D148-B539-41EF-B0C3-D1501118B18E}" type="presOf" srcId="{BC0750FC-6A9F-467E-B4FA-23110A66A448}" destId="{04A97B3A-2F59-4CDD-A244-C1554E429ECF}" srcOrd="0" destOrd="0" presId="urn:microsoft.com/office/officeart/2005/8/layout/default"/>
    <dgm:cxn modelId="{52A9D94C-1A8B-4151-8839-AFD8A037F89E}" type="presOf" srcId="{4E1D4044-546C-409A-874B-F7366574A333}" destId="{F65AE40B-D599-4091-9CC7-73354A04C47E}" srcOrd="0" destOrd="0" presId="urn:microsoft.com/office/officeart/2005/8/layout/default"/>
    <dgm:cxn modelId="{B63A8E74-9319-4880-AB35-82D07EF81115}" srcId="{55F2452E-C6F3-4A9F-82B8-0B76E3E02CD9}" destId="{4E1D4044-546C-409A-874B-F7366574A333}" srcOrd="2" destOrd="0" parTransId="{EC459977-F634-4919-B103-AACA13D7179B}" sibTransId="{90F2C55E-4ED5-4F4C-94A9-0A741B292418}"/>
    <dgm:cxn modelId="{A2EEC78D-5E79-40F6-9E4E-FB472AA069E0}" srcId="{55F2452E-C6F3-4A9F-82B8-0B76E3E02CD9}" destId="{A3FC242E-1A63-4480-A513-2A97818F5586}" srcOrd="0" destOrd="0" parTransId="{CC6FB9E5-C629-4398-AA4C-218A20D31C5B}" sibTransId="{BCBACE93-CE62-4518-BD24-BC09FA46902C}"/>
    <dgm:cxn modelId="{6C966DC2-BEAE-4887-A19F-F16439F1CA78}" type="presOf" srcId="{A3FC242E-1A63-4480-A513-2A97818F5586}" destId="{46F3E136-4081-4A91-8C4C-9989148BBFF5}" srcOrd="0" destOrd="0" presId="urn:microsoft.com/office/officeart/2005/8/layout/default"/>
    <dgm:cxn modelId="{3F5988CA-DFAC-402D-AE3F-599C125671DD}" type="presOf" srcId="{E01CCD2F-9AA3-40D2-A08D-60F5E48FCFD0}" destId="{D48F0A26-B91E-4E84-9FD2-F790011E00D8}" srcOrd="0" destOrd="0" presId="urn:microsoft.com/office/officeart/2005/8/layout/default"/>
    <dgm:cxn modelId="{884165D7-A4F4-4515-8E76-E4913586FE8F}" type="presOf" srcId="{B8B78002-D82D-4917-89EB-DBBFDAF803C1}" destId="{F8F57076-22E6-4AE6-890C-560B6404B415}" srcOrd="0" destOrd="0" presId="urn:microsoft.com/office/officeart/2005/8/layout/default"/>
    <dgm:cxn modelId="{BC249AEB-503C-4847-8AC3-7D05156BF51F}" type="presOf" srcId="{1C817641-FB95-428F-86BB-A5FE571670CF}" destId="{6CDAFFE7-5A94-48E0-9EFF-EEC7831479DC}" srcOrd="0" destOrd="0" presId="urn:microsoft.com/office/officeart/2005/8/layout/default"/>
    <dgm:cxn modelId="{146DA4EB-3624-4FCA-97E4-D7E988E25614}" srcId="{55F2452E-C6F3-4A9F-82B8-0B76E3E02CD9}" destId="{1C817641-FB95-428F-86BB-A5FE571670CF}" srcOrd="4" destOrd="0" parTransId="{A6212512-2CF0-44C9-A04F-84B4E66D21AB}" sibTransId="{F5C8FF0C-0C40-4984-B7B2-53AFAE5343AB}"/>
    <dgm:cxn modelId="{07653FF9-3B79-433D-B76C-DF8D8E803F70}" srcId="{55F2452E-C6F3-4A9F-82B8-0B76E3E02CD9}" destId="{E01CCD2F-9AA3-40D2-A08D-60F5E48FCFD0}" srcOrd="5" destOrd="0" parTransId="{E1150F43-DFC9-4367-8B5B-5C3829A5A9D2}" sibTransId="{BF1A2B53-DF5E-4FAB-8256-1CE057C7320C}"/>
    <dgm:cxn modelId="{CE55A833-E8EA-4BE5-ABE1-1F25258A790C}" type="presParOf" srcId="{6EC03580-D030-4A5B-825A-C5A85158DB9A}" destId="{46F3E136-4081-4A91-8C4C-9989148BBFF5}" srcOrd="0" destOrd="0" presId="urn:microsoft.com/office/officeart/2005/8/layout/default"/>
    <dgm:cxn modelId="{E940AF0F-A78C-48E0-9AA9-2AB9C04CE03D}" type="presParOf" srcId="{6EC03580-D030-4A5B-825A-C5A85158DB9A}" destId="{05BC8407-6DB2-4BFE-9C26-22EEA4F0F83C}" srcOrd="1" destOrd="0" presId="urn:microsoft.com/office/officeart/2005/8/layout/default"/>
    <dgm:cxn modelId="{53CBEEEF-C10D-47EA-8FDE-386B45627650}" type="presParOf" srcId="{6EC03580-D030-4A5B-825A-C5A85158DB9A}" destId="{04A97B3A-2F59-4CDD-A244-C1554E429ECF}" srcOrd="2" destOrd="0" presId="urn:microsoft.com/office/officeart/2005/8/layout/default"/>
    <dgm:cxn modelId="{A197EAF4-53DA-4D92-85CE-B78CDE392115}" type="presParOf" srcId="{6EC03580-D030-4A5B-825A-C5A85158DB9A}" destId="{70CC830A-B8DA-469A-BFE9-B339C0CA4F3D}" srcOrd="3" destOrd="0" presId="urn:microsoft.com/office/officeart/2005/8/layout/default"/>
    <dgm:cxn modelId="{970BD898-A60A-472A-BCB5-5EEFCB7E27DC}" type="presParOf" srcId="{6EC03580-D030-4A5B-825A-C5A85158DB9A}" destId="{F65AE40B-D599-4091-9CC7-73354A04C47E}" srcOrd="4" destOrd="0" presId="urn:microsoft.com/office/officeart/2005/8/layout/default"/>
    <dgm:cxn modelId="{C7984B39-3654-4990-85D5-4AF891D74C85}" type="presParOf" srcId="{6EC03580-D030-4A5B-825A-C5A85158DB9A}" destId="{5A6A341E-68A8-4859-B3C9-943EDBBDE64D}" srcOrd="5" destOrd="0" presId="urn:microsoft.com/office/officeart/2005/8/layout/default"/>
    <dgm:cxn modelId="{5E164583-068D-498F-AC2F-FED2043FE9F2}" type="presParOf" srcId="{6EC03580-D030-4A5B-825A-C5A85158DB9A}" destId="{F8F57076-22E6-4AE6-890C-560B6404B415}" srcOrd="6" destOrd="0" presId="urn:microsoft.com/office/officeart/2005/8/layout/default"/>
    <dgm:cxn modelId="{51BC37BA-1419-4D94-8950-1EAA7F0DFD71}" type="presParOf" srcId="{6EC03580-D030-4A5B-825A-C5A85158DB9A}" destId="{2148E3EE-F11F-4BAE-95C0-2AF4C6C2BD60}" srcOrd="7" destOrd="0" presId="urn:microsoft.com/office/officeart/2005/8/layout/default"/>
    <dgm:cxn modelId="{BF298C8F-0213-4CB6-8018-E97AED4FCCAF}" type="presParOf" srcId="{6EC03580-D030-4A5B-825A-C5A85158DB9A}" destId="{6CDAFFE7-5A94-48E0-9EFF-EEC7831479DC}" srcOrd="8" destOrd="0" presId="urn:microsoft.com/office/officeart/2005/8/layout/default"/>
    <dgm:cxn modelId="{2AC1416B-6678-4044-A6B2-867C4DCCD86B}" type="presParOf" srcId="{6EC03580-D030-4A5B-825A-C5A85158DB9A}" destId="{24E8CCDB-77CD-4DE3-88D6-BDB6EF9CCD82}" srcOrd="9" destOrd="0" presId="urn:microsoft.com/office/officeart/2005/8/layout/default"/>
    <dgm:cxn modelId="{84AE0E4C-CF69-42F2-9F3A-A184F62F06C5}" type="presParOf" srcId="{6EC03580-D030-4A5B-825A-C5A85158DB9A}" destId="{D48F0A26-B91E-4E84-9FD2-F790011E00D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2B9D7-9FF3-4525-B695-0894ED10B0D1}"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D634D65F-34EB-4C6F-82F1-2C12F3301F66}">
      <dgm:prSet/>
      <dgm:spPr/>
      <dgm:t>
        <a:bodyPr/>
        <a:lstStyle/>
        <a:p>
          <a:r>
            <a:rPr lang="en-US" dirty="0"/>
            <a:t>Follow</a:t>
          </a:r>
        </a:p>
      </dgm:t>
    </dgm:pt>
    <dgm:pt modelId="{B33DA451-3CF8-4CD9-BCB6-87A934324EBC}" type="parTrans" cxnId="{8BD5C3F6-3397-498A-A0EC-40DF7889D56D}">
      <dgm:prSet/>
      <dgm:spPr/>
      <dgm:t>
        <a:bodyPr/>
        <a:lstStyle/>
        <a:p>
          <a:endParaRPr lang="en-US"/>
        </a:p>
      </dgm:t>
    </dgm:pt>
    <dgm:pt modelId="{5EBFB246-BEF2-4E27-A0F5-36801F09D187}" type="sibTrans" cxnId="{8BD5C3F6-3397-498A-A0EC-40DF7889D56D}">
      <dgm:prSet/>
      <dgm:spPr/>
      <dgm:t>
        <a:bodyPr/>
        <a:lstStyle/>
        <a:p>
          <a:endParaRPr lang="en-US"/>
        </a:p>
      </dgm:t>
    </dgm:pt>
    <dgm:pt modelId="{515A6C5F-6A96-485E-8F43-67A8EFBBF37C}">
      <dgm:prSet/>
      <dgm:spPr/>
      <dgm:t>
        <a:bodyPr/>
        <a:lstStyle/>
        <a:p>
          <a:r>
            <a:rPr lang="en-US" dirty="0"/>
            <a:t>Follow Standard Precautions during all patient encounters</a:t>
          </a:r>
        </a:p>
        <a:p>
          <a:endParaRPr lang="en-US" dirty="0"/>
        </a:p>
      </dgm:t>
    </dgm:pt>
    <dgm:pt modelId="{929CE83D-AFD6-4B5B-A016-F8901CF7805B}" type="parTrans" cxnId="{09DFC52F-7F38-4DDE-8B48-6E58834889EA}">
      <dgm:prSet/>
      <dgm:spPr/>
      <dgm:t>
        <a:bodyPr/>
        <a:lstStyle/>
        <a:p>
          <a:endParaRPr lang="en-US"/>
        </a:p>
      </dgm:t>
    </dgm:pt>
    <dgm:pt modelId="{3E8CBC54-C61A-4C10-8C1D-43334A1DE7A8}" type="sibTrans" cxnId="{09DFC52F-7F38-4DDE-8B48-6E58834889EA}">
      <dgm:prSet/>
      <dgm:spPr/>
      <dgm:t>
        <a:bodyPr/>
        <a:lstStyle/>
        <a:p>
          <a:endParaRPr lang="en-US"/>
        </a:p>
      </dgm:t>
    </dgm:pt>
    <dgm:pt modelId="{FEE02D21-9929-4AE1-A645-75AC05AF1F64}">
      <dgm:prSet/>
      <dgm:spPr/>
      <dgm:t>
        <a:bodyPr/>
        <a:lstStyle/>
        <a:p>
          <a:r>
            <a:rPr lang="en-US"/>
            <a:t>Implement</a:t>
          </a:r>
        </a:p>
      </dgm:t>
    </dgm:pt>
    <dgm:pt modelId="{FB845752-FE26-407B-8B87-90E329DF444C}" type="parTrans" cxnId="{5E53A7FC-DE24-4630-A6F7-ED5725AF53AF}">
      <dgm:prSet/>
      <dgm:spPr/>
      <dgm:t>
        <a:bodyPr/>
        <a:lstStyle/>
        <a:p>
          <a:endParaRPr lang="en-US"/>
        </a:p>
      </dgm:t>
    </dgm:pt>
    <dgm:pt modelId="{A3E17B94-2515-468B-ADAE-FC496D3D801F}" type="sibTrans" cxnId="{5E53A7FC-DE24-4630-A6F7-ED5725AF53AF}">
      <dgm:prSet/>
      <dgm:spPr/>
      <dgm:t>
        <a:bodyPr/>
        <a:lstStyle/>
        <a:p>
          <a:endParaRPr lang="en-US"/>
        </a:p>
      </dgm:t>
    </dgm:pt>
    <dgm:pt modelId="{D8ABF9D2-FC43-4307-945C-EBB72C5D0222}">
      <dgm:prSet/>
      <dgm:spPr/>
      <dgm:t>
        <a:bodyPr/>
        <a:lstStyle/>
        <a:p>
          <a:r>
            <a:rPr lang="en-US" dirty="0"/>
            <a:t>Implement Appropriate Precautions</a:t>
          </a:r>
        </a:p>
      </dgm:t>
    </dgm:pt>
    <dgm:pt modelId="{3FCDA22F-FA95-4A85-A5E6-5972FAC2EB51}" type="parTrans" cxnId="{41897D55-A495-41F4-BFAC-4718F885CE28}">
      <dgm:prSet/>
      <dgm:spPr/>
      <dgm:t>
        <a:bodyPr/>
        <a:lstStyle/>
        <a:p>
          <a:endParaRPr lang="en-US"/>
        </a:p>
      </dgm:t>
    </dgm:pt>
    <dgm:pt modelId="{5075F28C-3191-4767-BB17-2025720C8725}" type="sibTrans" cxnId="{41897D55-A495-41F4-BFAC-4718F885CE28}">
      <dgm:prSet/>
      <dgm:spPr/>
      <dgm:t>
        <a:bodyPr/>
        <a:lstStyle/>
        <a:p>
          <a:endParaRPr lang="en-US"/>
        </a:p>
      </dgm:t>
    </dgm:pt>
    <dgm:pt modelId="{4CA67450-0BB5-4F80-9E21-E9E976D627D4}">
      <dgm:prSet/>
      <dgm:spPr/>
      <dgm:t>
        <a:bodyPr/>
        <a:lstStyle/>
        <a:p>
          <a:r>
            <a:rPr lang="en-US" dirty="0"/>
            <a:t>Disinfect</a:t>
          </a:r>
        </a:p>
      </dgm:t>
    </dgm:pt>
    <dgm:pt modelId="{D4FE49C0-D77C-4E7E-B4CB-D1ABF0033C3B}" type="parTrans" cxnId="{424E9580-1DAF-4268-A9C4-9C0F86E83C7B}">
      <dgm:prSet/>
      <dgm:spPr/>
      <dgm:t>
        <a:bodyPr/>
        <a:lstStyle/>
        <a:p>
          <a:endParaRPr lang="en-US"/>
        </a:p>
      </dgm:t>
    </dgm:pt>
    <dgm:pt modelId="{630DEF96-04E4-470B-AC56-2F3808DE0816}" type="sibTrans" cxnId="{424E9580-1DAF-4268-A9C4-9C0F86E83C7B}">
      <dgm:prSet/>
      <dgm:spPr/>
      <dgm:t>
        <a:bodyPr/>
        <a:lstStyle/>
        <a:p>
          <a:endParaRPr lang="en-US"/>
        </a:p>
      </dgm:t>
    </dgm:pt>
    <dgm:pt modelId="{99FA72DE-E5E9-4AA2-ABD1-9AFAF10CBB26}">
      <dgm:prSet/>
      <dgm:spPr/>
      <dgm:t>
        <a:bodyPr/>
        <a:lstStyle/>
        <a:p>
          <a:pPr>
            <a:buFont typeface="Arial" panose="020B0604020202020204" pitchFamily="34" charset="0"/>
            <a:buChar char="•"/>
          </a:pPr>
          <a:r>
            <a:rPr lang="en-US" dirty="0"/>
            <a:t>Hands</a:t>
          </a:r>
        </a:p>
        <a:p>
          <a:pPr>
            <a:buFont typeface="Arial" panose="020B0604020202020204" pitchFamily="34" charset="0"/>
            <a:buChar char="•"/>
          </a:pPr>
          <a:endParaRPr lang="en-US" dirty="0"/>
        </a:p>
        <a:p>
          <a:pPr>
            <a:buNone/>
          </a:pPr>
          <a:r>
            <a:rPr lang="en-US" dirty="0"/>
            <a:t>Equipment </a:t>
          </a:r>
        </a:p>
      </dgm:t>
    </dgm:pt>
    <dgm:pt modelId="{6FEAFEFA-BA35-4275-AF83-6338B3DFDFB2}" type="parTrans" cxnId="{AF427122-B1D5-4074-A04D-9851800241D1}">
      <dgm:prSet/>
      <dgm:spPr/>
      <dgm:t>
        <a:bodyPr/>
        <a:lstStyle/>
        <a:p>
          <a:endParaRPr lang="en-US"/>
        </a:p>
      </dgm:t>
    </dgm:pt>
    <dgm:pt modelId="{2A064C4F-1CC2-45BC-A046-53C8BB44A0E4}" type="sibTrans" cxnId="{AF427122-B1D5-4074-A04D-9851800241D1}">
      <dgm:prSet/>
      <dgm:spPr/>
      <dgm:t>
        <a:bodyPr/>
        <a:lstStyle/>
        <a:p>
          <a:endParaRPr lang="en-US"/>
        </a:p>
      </dgm:t>
    </dgm:pt>
    <dgm:pt modelId="{211BE399-293C-4C8C-A048-A9AFE4FA70F1}" type="pres">
      <dgm:prSet presAssocID="{43F2B9D7-9FF3-4525-B695-0894ED10B0D1}" presName="Name0" presStyleCnt="0">
        <dgm:presLayoutVars>
          <dgm:dir/>
          <dgm:animLvl val="lvl"/>
          <dgm:resizeHandles val="exact"/>
        </dgm:presLayoutVars>
      </dgm:prSet>
      <dgm:spPr/>
    </dgm:pt>
    <dgm:pt modelId="{5B1751C4-DD1F-4907-8952-D43A80BFA5BD}" type="pres">
      <dgm:prSet presAssocID="{D634D65F-34EB-4C6F-82F1-2C12F3301F66}" presName="composite" presStyleCnt="0"/>
      <dgm:spPr/>
    </dgm:pt>
    <dgm:pt modelId="{94384552-96F8-482D-AD24-D2FB62B110A8}" type="pres">
      <dgm:prSet presAssocID="{D634D65F-34EB-4C6F-82F1-2C12F3301F66}" presName="parTx" presStyleLbl="alignNode1" presStyleIdx="0" presStyleCnt="3">
        <dgm:presLayoutVars>
          <dgm:chMax val="0"/>
          <dgm:chPref val="0"/>
        </dgm:presLayoutVars>
      </dgm:prSet>
      <dgm:spPr/>
    </dgm:pt>
    <dgm:pt modelId="{825AF37C-E4AC-4069-8DFB-8184D149A079}" type="pres">
      <dgm:prSet presAssocID="{D634D65F-34EB-4C6F-82F1-2C12F3301F66}" presName="desTx" presStyleLbl="alignAccFollowNode1" presStyleIdx="0" presStyleCnt="3">
        <dgm:presLayoutVars/>
      </dgm:prSet>
      <dgm:spPr/>
    </dgm:pt>
    <dgm:pt modelId="{A7510230-86FB-4D0F-B1E1-AAC76F270CC3}" type="pres">
      <dgm:prSet presAssocID="{5EBFB246-BEF2-4E27-A0F5-36801F09D187}" presName="space" presStyleCnt="0"/>
      <dgm:spPr/>
    </dgm:pt>
    <dgm:pt modelId="{321D3FC8-BFFE-43E8-89E1-EA31D5AFC448}" type="pres">
      <dgm:prSet presAssocID="{FEE02D21-9929-4AE1-A645-75AC05AF1F64}" presName="composite" presStyleCnt="0"/>
      <dgm:spPr/>
    </dgm:pt>
    <dgm:pt modelId="{DFA2D33E-5230-4055-A54C-F63EA311C5A2}" type="pres">
      <dgm:prSet presAssocID="{FEE02D21-9929-4AE1-A645-75AC05AF1F64}" presName="parTx" presStyleLbl="alignNode1" presStyleIdx="1" presStyleCnt="3">
        <dgm:presLayoutVars>
          <dgm:chMax val="0"/>
          <dgm:chPref val="0"/>
        </dgm:presLayoutVars>
      </dgm:prSet>
      <dgm:spPr/>
    </dgm:pt>
    <dgm:pt modelId="{A7FCFC8D-F731-4787-BEC3-A965AB66789D}" type="pres">
      <dgm:prSet presAssocID="{FEE02D21-9929-4AE1-A645-75AC05AF1F64}" presName="desTx" presStyleLbl="alignAccFollowNode1" presStyleIdx="1" presStyleCnt="3">
        <dgm:presLayoutVars/>
      </dgm:prSet>
      <dgm:spPr/>
    </dgm:pt>
    <dgm:pt modelId="{0D4102E2-E8AD-4ADB-8AE2-9A3F06757E82}" type="pres">
      <dgm:prSet presAssocID="{A3E17B94-2515-468B-ADAE-FC496D3D801F}" presName="space" presStyleCnt="0"/>
      <dgm:spPr/>
    </dgm:pt>
    <dgm:pt modelId="{66343A67-2696-42F1-AEA7-7048E7EFE1FE}" type="pres">
      <dgm:prSet presAssocID="{4CA67450-0BB5-4F80-9E21-E9E976D627D4}" presName="composite" presStyleCnt="0"/>
      <dgm:spPr/>
    </dgm:pt>
    <dgm:pt modelId="{8D41927D-0870-46E8-8F56-B5AB032AA5F2}" type="pres">
      <dgm:prSet presAssocID="{4CA67450-0BB5-4F80-9E21-E9E976D627D4}" presName="parTx" presStyleLbl="alignNode1" presStyleIdx="2" presStyleCnt="3">
        <dgm:presLayoutVars>
          <dgm:chMax val="0"/>
          <dgm:chPref val="0"/>
        </dgm:presLayoutVars>
      </dgm:prSet>
      <dgm:spPr/>
    </dgm:pt>
    <dgm:pt modelId="{ADB49E62-FC58-4D77-AF36-0BE726FE9471}" type="pres">
      <dgm:prSet presAssocID="{4CA67450-0BB5-4F80-9E21-E9E976D627D4}" presName="desTx" presStyleLbl="alignAccFollowNode1" presStyleIdx="2" presStyleCnt="3">
        <dgm:presLayoutVars/>
      </dgm:prSet>
      <dgm:spPr/>
    </dgm:pt>
  </dgm:ptLst>
  <dgm:cxnLst>
    <dgm:cxn modelId="{1F17D908-8A26-4E1B-9414-A2DDBBE2F54C}" type="presOf" srcId="{43F2B9D7-9FF3-4525-B695-0894ED10B0D1}" destId="{211BE399-293C-4C8C-A048-A9AFE4FA70F1}" srcOrd="0" destOrd="0" presId="urn:microsoft.com/office/officeart/2016/7/layout/HorizontalActionList"/>
    <dgm:cxn modelId="{AF427122-B1D5-4074-A04D-9851800241D1}" srcId="{4CA67450-0BB5-4F80-9E21-E9E976D627D4}" destId="{99FA72DE-E5E9-4AA2-ABD1-9AFAF10CBB26}" srcOrd="0" destOrd="0" parTransId="{6FEAFEFA-BA35-4275-AF83-6338B3DFDFB2}" sibTransId="{2A064C4F-1CC2-45BC-A046-53C8BB44A0E4}"/>
    <dgm:cxn modelId="{57DCE12B-9E7B-4ACF-BBE6-3E056CF44790}" type="presOf" srcId="{D8ABF9D2-FC43-4307-945C-EBB72C5D0222}" destId="{A7FCFC8D-F731-4787-BEC3-A965AB66789D}" srcOrd="0" destOrd="0" presId="urn:microsoft.com/office/officeart/2016/7/layout/HorizontalActionList"/>
    <dgm:cxn modelId="{09DFC52F-7F38-4DDE-8B48-6E58834889EA}" srcId="{D634D65F-34EB-4C6F-82F1-2C12F3301F66}" destId="{515A6C5F-6A96-485E-8F43-67A8EFBBF37C}" srcOrd="0" destOrd="0" parTransId="{929CE83D-AFD6-4B5B-A016-F8901CF7805B}" sibTransId="{3E8CBC54-C61A-4C10-8C1D-43334A1DE7A8}"/>
    <dgm:cxn modelId="{4DC84233-04ED-4D5E-849D-B9F7434CE3CC}" type="presOf" srcId="{4CA67450-0BB5-4F80-9E21-E9E976D627D4}" destId="{8D41927D-0870-46E8-8F56-B5AB032AA5F2}" srcOrd="0" destOrd="0" presId="urn:microsoft.com/office/officeart/2016/7/layout/HorizontalActionList"/>
    <dgm:cxn modelId="{41897D55-A495-41F4-BFAC-4718F885CE28}" srcId="{FEE02D21-9929-4AE1-A645-75AC05AF1F64}" destId="{D8ABF9D2-FC43-4307-945C-EBB72C5D0222}" srcOrd="0" destOrd="0" parTransId="{3FCDA22F-FA95-4A85-A5E6-5972FAC2EB51}" sibTransId="{5075F28C-3191-4767-BB17-2025720C8725}"/>
    <dgm:cxn modelId="{78FE3576-D2A6-41FA-9C46-FF9AB36E1373}" type="presOf" srcId="{99FA72DE-E5E9-4AA2-ABD1-9AFAF10CBB26}" destId="{ADB49E62-FC58-4D77-AF36-0BE726FE9471}" srcOrd="0" destOrd="0" presId="urn:microsoft.com/office/officeart/2016/7/layout/HorizontalActionList"/>
    <dgm:cxn modelId="{424E9580-1DAF-4268-A9C4-9C0F86E83C7B}" srcId="{43F2B9D7-9FF3-4525-B695-0894ED10B0D1}" destId="{4CA67450-0BB5-4F80-9E21-E9E976D627D4}" srcOrd="2" destOrd="0" parTransId="{D4FE49C0-D77C-4E7E-B4CB-D1ABF0033C3B}" sibTransId="{630DEF96-04E4-470B-AC56-2F3808DE0816}"/>
    <dgm:cxn modelId="{A93F478B-9AD7-454D-AA2C-B2D1AC6601FF}" type="presOf" srcId="{FEE02D21-9929-4AE1-A645-75AC05AF1F64}" destId="{DFA2D33E-5230-4055-A54C-F63EA311C5A2}" srcOrd="0" destOrd="0" presId="urn:microsoft.com/office/officeart/2016/7/layout/HorizontalActionList"/>
    <dgm:cxn modelId="{9C005D91-7EA9-41DC-BFC2-B0C19A325DDD}" type="presOf" srcId="{515A6C5F-6A96-485E-8F43-67A8EFBBF37C}" destId="{825AF37C-E4AC-4069-8DFB-8184D149A079}" srcOrd="0" destOrd="0" presId="urn:microsoft.com/office/officeart/2016/7/layout/HorizontalActionList"/>
    <dgm:cxn modelId="{2ABE1499-8091-4D84-84AB-D621407F1D79}" type="presOf" srcId="{D634D65F-34EB-4C6F-82F1-2C12F3301F66}" destId="{94384552-96F8-482D-AD24-D2FB62B110A8}" srcOrd="0" destOrd="0" presId="urn:microsoft.com/office/officeart/2016/7/layout/HorizontalActionList"/>
    <dgm:cxn modelId="{8BD5C3F6-3397-498A-A0EC-40DF7889D56D}" srcId="{43F2B9D7-9FF3-4525-B695-0894ED10B0D1}" destId="{D634D65F-34EB-4C6F-82F1-2C12F3301F66}" srcOrd="0" destOrd="0" parTransId="{B33DA451-3CF8-4CD9-BCB6-87A934324EBC}" sibTransId="{5EBFB246-BEF2-4E27-A0F5-36801F09D187}"/>
    <dgm:cxn modelId="{5E53A7FC-DE24-4630-A6F7-ED5725AF53AF}" srcId="{43F2B9D7-9FF3-4525-B695-0894ED10B0D1}" destId="{FEE02D21-9929-4AE1-A645-75AC05AF1F64}" srcOrd="1" destOrd="0" parTransId="{FB845752-FE26-407B-8B87-90E329DF444C}" sibTransId="{A3E17B94-2515-468B-ADAE-FC496D3D801F}"/>
    <dgm:cxn modelId="{76109207-44DD-4CF3-9AA8-3A88D378C68D}" type="presParOf" srcId="{211BE399-293C-4C8C-A048-A9AFE4FA70F1}" destId="{5B1751C4-DD1F-4907-8952-D43A80BFA5BD}" srcOrd="0" destOrd="0" presId="urn:microsoft.com/office/officeart/2016/7/layout/HorizontalActionList"/>
    <dgm:cxn modelId="{69B19F21-B167-4C15-A0A6-B4A4C82E2A4A}" type="presParOf" srcId="{5B1751C4-DD1F-4907-8952-D43A80BFA5BD}" destId="{94384552-96F8-482D-AD24-D2FB62B110A8}" srcOrd="0" destOrd="0" presId="urn:microsoft.com/office/officeart/2016/7/layout/HorizontalActionList"/>
    <dgm:cxn modelId="{6C7FFE98-A779-43D9-BDE5-51D93EE4FD54}" type="presParOf" srcId="{5B1751C4-DD1F-4907-8952-D43A80BFA5BD}" destId="{825AF37C-E4AC-4069-8DFB-8184D149A079}" srcOrd="1" destOrd="0" presId="urn:microsoft.com/office/officeart/2016/7/layout/HorizontalActionList"/>
    <dgm:cxn modelId="{51A2749E-8FA3-481B-9802-7F9A4BAC3F6C}" type="presParOf" srcId="{211BE399-293C-4C8C-A048-A9AFE4FA70F1}" destId="{A7510230-86FB-4D0F-B1E1-AAC76F270CC3}" srcOrd="1" destOrd="0" presId="urn:microsoft.com/office/officeart/2016/7/layout/HorizontalActionList"/>
    <dgm:cxn modelId="{F3127922-D595-4C3E-9079-F51C3C4837E7}" type="presParOf" srcId="{211BE399-293C-4C8C-A048-A9AFE4FA70F1}" destId="{321D3FC8-BFFE-43E8-89E1-EA31D5AFC448}" srcOrd="2" destOrd="0" presId="urn:microsoft.com/office/officeart/2016/7/layout/HorizontalActionList"/>
    <dgm:cxn modelId="{BD66FC62-BA14-4284-A541-533E90B52A93}" type="presParOf" srcId="{321D3FC8-BFFE-43E8-89E1-EA31D5AFC448}" destId="{DFA2D33E-5230-4055-A54C-F63EA311C5A2}" srcOrd="0" destOrd="0" presId="urn:microsoft.com/office/officeart/2016/7/layout/HorizontalActionList"/>
    <dgm:cxn modelId="{3815F570-CAD4-4D14-90F6-A79F7BA5819B}" type="presParOf" srcId="{321D3FC8-BFFE-43E8-89E1-EA31D5AFC448}" destId="{A7FCFC8D-F731-4787-BEC3-A965AB66789D}" srcOrd="1" destOrd="0" presId="urn:microsoft.com/office/officeart/2016/7/layout/HorizontalActionList"/>
    <dgm:cxn modelId="{F76179CB-1C44-49DC-A4E0-B23A6BAB6C87}" type="presParOf" srcId="{211BE399-293C-4C8C-A048-A9AFE4FA70F1}" destId="{0D4102E2-E8AD-4ADB-8AE2-9A3F06757E82}" srcOrd="3" destOrd="0" presId="urn:microsoft.com/office/officeart/2016/7/layout/HorizontalActionList"/>
    <dgm:cxn modelId="{44ACC625-88E0-471D-8D74-4D78085DC365}" type="presParOf" srcId="{211BE399-293C-4C8C-A048-A9AFE4FA70F1}" destId="{66343A67-2696-42F1-AEA7-7048E7EFE1FE}" srcOrd="4" destOrd="0" presId="urn:microsoft.com/office/officeart/2016/7/layout/HorizontalActionList"/>
    <dgm:cxn modelId="{D02BEF56-432A-4144-BF78-2756D303881D}" type="presParOf" srcId="{66343A67-2696-42F1-AEA7-7048E7EFE1FE}" destId="{8D41927D-0870-46E8-8F56-B5AB032AA5F2}" srcOrd="0" destOrd="0" presId="urn:microsoft.com/office/officeart/2016/7/layout/HorizontalActionList"/>
    <dgm:cxn modelId="{DC26CFE4-0288-441A-B7D7-70433CE7E3EB}" type="presParOf" srcId="{66343A67-2696-42F1-AEA7-7048E7EFE1FE}" destId="{ADB49E62-FC58-4D77-AF36-0BE726FE9471}"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981096-E973-4710-A24D-3D35CFF0286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B9D5B2-6AF6-4D2B-82A9-080E67044D01}">
      <dgm:prSet/>
      <dgm:spPr/>
      <dgm:t>
        <a:bodyPr/>
        <a:lstStyle/>
        <a:p>
          <a:r>
            <a:rPr lang="en-US"/>
            <a:t>Agency for Healthcare Research and Quality (AHRQ).  Guidelines to Prevent Central Line associated Blood Stream Infections. </a:t>
          </a:r>
          <a:r>
            <a:rPr lang="en-US">
              <a:hlinkClick xmlns:r="http://schemas.openxmlformats.org/officeDocument/2006/relationships" r:id="rId1"/>
            </a:rPr>
            <a:t>https://www.ahrq.gov/hai/clabsi-tools/appendix-3.html</a:t>
          </a:r>
          <a:r>
            <a:rPr lang="en-US"/>
            <a:t>  </a:t>
          </a:r>
        </a:p>
      </dgm:t>
    </dgm:pt>
    <dgm:pt modelId="{97FF9C34-8579-4331-B5CA-B54C54F6B8A3}" type="parTrans" cxnId="{A82964E6-8564-433C-9F64-AA61869760D5}">
      <dgm:prSet/>
      <dgm:spPr/>
      <dgm:t>
        <a:bodyPr/>
        <a:lstStyle/>
        <a:p>
          <a:endParaRPr lang="en-US"/>
        </a:p>
      </dgm:t>
    </dgm:pt>
    <dgm:pt modelId="{2489AE35-561A-4D52-A870-51AB2A96B12F}" type="sibTrans" cxnId="{A82964E6-8564-433C-9F64-AA61869760D5}">
      <dgm:prSet/>
      <dgm:spPr/>
      <dgm:t>
        <a:bodyPr/>
        <a:lstStyle/>
        <a:p>
          <a:endParaRPr lang="en-US"/>
        </a:p>
      </dgm:t>
    </dgm:pt>
    <dgm:pt modelId="{D443DC83-860B-40F3-84ED-D84CD633EBD2}">
      <dgm:prSet/>
      <dgm:spPr/>
      <dgm:t>
        <a:bodyPr/>
        <a:lstStyle/>
        <a:p>
          <a:r>
            <a:rPr lang="en-US"/>
            <a:t>Centers for Disease and Control and Prevention (CDC). Handwashing: Clean Hands Save Lives </a:t>
          </a:r>
          <a:r>
            <a:rPr lang="en-US">
              <a:hlinkClick xmlns:r="http://schemas.openxmlformats.org/officeDocument/2006/relationships" r:id="rId2"/>
            </a:rPr>
            <a:t>https://www.cdc.gov/handwashing/index.html</a:t>
          </a:r>
          <a:r>
            <a:rPr lang="en-US"/>
            <a:t> (2020).</a:t>
          </a:r>
        </a:p>
      </dgm:t>
    </dgm:pt>
    <dgm:pt modelId="{EC2805D2-9F95-4605-995B-272E6B09CAF9}" type="parTrans" cxnId="{E86E314F-6690-4DD6-B409-08A3CF12A23B}">
      <dgm:prSet/>
      <dgm:spPr/>
      <dgm:t>
        <a:bodyPr/>
        <a:lstStyle/>
        <a:p>
          <a:endParaRPr lang="en-US"/>
        </a:p>
      </dgm:t>
    </dgm:pt>
    <dgm:pt modelId="{2538243D-BEE4-4564-ACCD-BFED0342501D}" type="sibTrans" cxnId="{E86E314F-6690-4DD6-B409-08A3CF12A23B}">
      <dgm:prSet/>
      <dgm:spPr/>
      <dgm:t>
        <a:bodyPr/>
        <a:lstStyle/>
        <a:p>
          <a:endParaRPr lang="en-US"/>
        </a:p>
      </dgm:t>
    </dgm:pt>
    <dgm:pt modelId="{2F303013-97E9-4D6D-869C-4391AC3AF7CD}">
      <dgm:prSet/>
      <dgm:spPr/>
      <dgm:t>
        <a:bodyPr/>
        <a:lstStyle/>
        <a:p>
          <a:r>
            <a:rPr lang="en-US"/>
            <a:t>CDC. </a:t>
          </a:r>
          <a:r>
            <a:rPr lang="en-US">
              <a:hlinkClick xmlns:r="http://schemas.openxmlformats.org/officeDocument/2006/relationships" r:id="rId3"/>
            </a:rPr>
            <a:t>https://www.cdc.gov/infectioncontrol/pdf/guidelines/cauti-guidelines-H.pdf</a:t>
          </a:r>
          <a:r>
            <a:rPr lang="en-US"/>
            <a:t> </a:t>
          </a:r>
        </a:p>
      </dgm:t>
    </dgm:pt>
    <dgm:pt modelId="{3DCCB85D-219E-4FEC-A6DA-4939066FF82A}" type="parTrans" cxnId="{45BEFD14-FFC1-4468-8F77-89C448D35C1A}">
      <dgm:prSet/>
      <dgm:spPr/>
      <dgm:t>
        <a:bodyPr/>
        <a:lstStyle/>
        <a:p>
          <a:endParaRPr lang="en-US"/>
        </a:p>
      </dgm:t>
    </dgm:pt>
    <dgm:pt modelId="{7AE79AD0-F692-4A53-BF62-942A58A9F201}" type="sibTrans" cxnId="{45BEFD14-FFC1-4468-8F77-89C448D35C1A}">
      <dgm:prSet/>
      <dgm:spPr/>
      <dgm:t>
        <a:bodyPr/>
        <a:lstStyle/>
        <a:p>
          <a:endParaRPr lang="en-US"/>
        </a:p>
      </dgm:t>
    </dgm:pt>
    <dgm:pt modelId="{943C2ECC-D686-4F9E-8974-AFAC9472E53F}">
      <dgm:prSet/>
      <dgm:spPr/>
      <dgm:t>
        <a:bodyPr/>
        <a:lstStyle/>
        <a:p>
          <a:r>
            <a:rPr lang="en-US"/>
            <a:t>CDC. </a:t>
          </a:r>
          <a:r>
            <a:rPr lang="en-US">
              <a:hlinkClick xmlns:r="http://schemas.openxmlformats.org/officeDocument/2006/relationships" r:id="rId3"/>
            </a:rPr>
            <a:t>https://www.cdc.gov/infectioncontrol/pdf/guidelines/cauti-guidelines-H.pdf</a:t>
          </a:r>
          <a:r>
            <a:rPr lang="en-US"/>
            <a:t> </a:t>
          </a:r>
        </a:p>
      </dgm:t>
    </dgm:pt>
    <dgm:pt modelId="{634EB6C9-B98D-4E07-850C-816B414BD690}" type="parTrans" cxnId="{11C0589A-5F16-44CA-B97B-EC5C356A8492}">
      <dgm:prSet/>
      <dgm:spPr/>
      <dgm:t>
        <a:bodyPr/>
        <a:lstStyle/>
        <a:p>
          <a:endParaRPr lang="en-US"/>
        </a:p>
      </dgm:t>
    </dgm:pt>
    <dgm:pt modelId="{6C21C41A-F5ED-42F7-9F84-E7B815891F06}" type="sibTrans" cxnId="{11C0589A-5F16-44CA-B97B-EC5C356A8492}">
      <dgm:prSet/>
      <dgm:spPr/>
      <dgm:t>
        <a:bodyPr/>
        <a:lstStyle/>
        <a:p>
          <a:endParaRPr lang="en-US"/>
        </a:p>
      </dgm:t>
    </dgm:pt>
    <dgm:pt modelId="{FF35C60B-0B4E-4BA3-89FC-B4432682E770}">
      <dgm:prSet/>
      <dgm:spPr/>
      <dgm:t>
        <a:bodyPr/>
        <a:lstStyle/>
        <a:p>
          <a:r>
            <a:rPr lang="en-US"/>
            <a:t>CDC. Isolation Precautions. </a:t>
          </a:r>
          <a:r>
            <a:rPr lang="en-US">
              <a:hlinkClick xmlns:r="http://schemas.openxmlformats.org/officeDocument/2006/relationships" r:id="rId4"/>
            </a:rPr>
            <a:t>https://www.cdc.gov/infectioncontrol/guidelines/isolation/index.html</a:t>
          </a:r>
          <a:endParaRPr lang="en-US"/>
        </a:p>
      </dgm:t>
    </dgm:pt>
    <dgm:pt modelId="{865316EE-4123-4445-845F-66C692E172E1}" type="parTrans" cxnId="{DC9A4B23-C434-4007-8125-49A95FD13459}">
      <dgm:prSet/>
      <dgm:spPr/>
      <dgm:t>
        <a:bodyPr/>
        <a:lstStyle/>
        <a:p>
          <a:endParaRPr lang="en-US"/>
        </a:p>
      </dgm:t>
    </dgm:pt>
    <dgm:pt modelId="{40A6A00C-1D6C-4351-9CA8-C30FDFD6E05A}" type="sibTrans" cxnId="{DC9A4B23-C434-4007-8125-49A95FD13459}">
      <dgm:prSet/>
      <dgm:spPr/>
      <dgm:t>
        <a:bodyPr/>
        <a:lstStyle/>
        <a:p>
          <a:endParaRPr lang="en-US"/>
        </a:p>
      </dgm:t>
    </dgm:pt>
    <dgm:pt modelId="{E9CBBA1E-EC45-4A67-AE7D-65ED59B7A8B9}">
      <dgm:prSet/>
      <dgm:spPr/>
      <dgm:t>
        <a:bodyPr/>
        <a:lstStyle/>
        <a:p>
          <a:r>
            <a:rPr lang="en-US"/>
            <a:t>NHSN: </a:t>
          </a:r>
          <a:r>
            <a:rPr lang="en-US">
              <a:hlinkClick xmlns:r="http://schemas.openxmlformats.org/officeDocument/2006/relationships" r:id="rId5"/>
            </a:rPr>
            <a:t>https://www.cdc.gov/nhsn/training/patient-safety-component/index.html</a:t>
          </a:r>
          <a:endParaRPr lang="en-US"/>
        </a:p>
      </dgm:t>
    </dgm:pt>
    <dgm:pt modelId="{702C6307-1F52-43DD-948A-A0894E90D0F6}" type="parTrans" cxnId="{4707AC55-97EE-4039-8230-E556460068A7}">
      <dgm:prSet/>
      <dgm:spPr/>
      <dgm:t>
        <a:bodyPr/>
        <a:lstStyle/>
        <a:p>
          <a:endParaRPr lang="en-US"/>
        </a:p>
      </dgm:t>
    </dgm:pt>
    <dgm:pt modelId="{1F130731-7073-4CC7-A614-63F431351FCB}" type="sibTrans" cxnId="{4707AC55-97EE-4039-8230-E556460068A7}">
      <dgm:prSet/>
      <dgm:spPr/>
      <dgm:t>
        <a:bodyPr/>
        <a:lstStyle/>
        <a:p>
          <a:endParaRPr lang="en-US"/>
        </a:p>
      </dgm:t>
    </dgm:pt>
    <dgm:pt modelId="{E577AB8E-A859-4F7F-AE7F-B617684BFBDD}">
      <dgm:prSet/>
      <dgm:spPr/>
      <dgm:t>
        <a:bodyPr/>
        <a:lstStyle/>
        <a:p>
          <a:r>
            <a:rPr lang="en-US"/>
            <a:t>World Health Organization. Save lives clean your hands. Retrieved from </a:t>
          </a:r>
          <a:r>
            <a:rPr lang="en-US">
              <a:hlinkClick xmlns:r="http://schemas.openxmlformats.org/officeDocument/2006/relationships" r:id="rId6"/>
            </a:rPr>
            <a:t>https://www.who.int/campaigns/world-hand-hygiene-day</a:t>
          </a:r>
          <a:r>
            <a:rPr lang="en-US"/>
            <a:t> </a:t>
          </a:r>
        </a:p>
      </dgm:t>
    </dgm:pt>
    <dgm:pt modelId="{D4965189-AF3F-4119-BCCD-728716ABA132}" type="parTrans" cxnId="{C1062012-24FD-4291-AFB7-EECFC00C03CA}">
      <dgm:prSet/>
      <dgm:spPr/>
      <dgm:t>
        <a:bodyPr/>
        <a:lstStyle/>
        <a:p>
          <a:endParaRPr lang="en-US"/>
        </a:p>
      </dgm:t>
    </dgm:pt>
    <dgm:pt modelId="{3213962D-F55A-433D-B15E-247F1EF646D8}" type="sibTrans" cxnId="{C1062012-24FD-4291-AFB7-EECFC00C03CA}">
      <dgm:prSet/>
      <dgm:spPr/>
      <dgm:t>
        <a:bodyPr/>
        <a:lstStyle/>
        <a:p>
          <a:endParaRPr lang="en-US"/>
        </a:p>
      </dgm:t>
    </dgm:pt>
    <dgm:pt modelId="{A208FAC7-0D26-45C2-8D3E-4223E9F466BF}">
      <dgm:prSet/>
      <dgm:spPr/>
      <dgm:t>
        <a:bodyPr/>
        <a:lstStyle/>
        <a:p>
          <a:r>
            <a:rPr lang="en-US"/>
            <a:t>World Health Organization. 2010. The burden of health care associated infection worldwide. Retrieved from </a:t>
          </a:r>
          <a:r>
            <a:rPr lang="en-US">
              <a:hlinkClick xmlns:r="http://schemas.openxmlformats.org/officeDocument/2006/relationships" r:id="rId7"/>
            </a:rPr>
            <a:t>https://www.who.int/news-room/feature-stories/detail/the-burden-of-health-care-associated-infection-worldwide</a:t>
          </a:r>
          <a:r>
            <a:rPr lang="en-US"/>
            <a:t> </a:t>
          </a:r>
        </a:p>
      </dgm:t>
    </dgm:pt>
    <dgm:pt modelId="{B5154B08-8129-4003-B6B7-C0C9A986FEAC}" type="parTrans" cxnId="{8B61AEB1-8649-4F94-8E3D-4E53C905919A}">
      <dgm:prSet/>
      <dgm:spPr/>
      <dgm:t>
        <a:bodyPr/>
        <a:lstStyle/>
        <a:p>
          <a:endParaRPr lang="en-US"/>
        </a:p>
      </dgm:t>
    </dgm:pt>
    <dgm:pt modelId="{375456CC-A474-4DE1-A432-B74E34A6E499}" type="sibTrans" cxnId="{8B61AEB1-8649-4F94-8E3D-4E53C905919A}">
      <dgm:prSet/>
      <dgm:spPr/>
      <dgm:t>
        <a:bodyPr/>
        <a:lstStyle/>
        <a:p>
          <a:endParaRPr lang="en-US"/>
        </a:p>
      </dgm:t>
    </dgm:pt>
    <dgm:pt modelId="{6DFD56D2-5F7D-4BAC-8F86-E138015858C2}" type="pres">
      <dgm:prSet presAssocID="{11981096-E973-4710-A24D-3D35CFF0286A}" presName="root" presStyleCnt="0">
        <dgm:presLayoutVars>
          <dgm:dir/>
          <dgm:resizeHandles val="exact"/>
        </dgm:presLayoutVars>
      </dgm:prSet>
      <dgm:spPr/>
    </dgm:pt>
    <dgm:pt modelId="{1AC82B42-1A1D-4F35-B06B-A866E94781AE}" type="pres">
      <dgm:prSet presAssocID="{AFB9D5B2-6AF6-4D2B-82A9-080E67044D01}" presName="compNode" presStyleCnt="0"/>
      <dgm:spPr/>
    </dgm:pt>
    <dgm:pt modelId="{CD7E05A8-C327-447D-882D-6C6F74A3F24E}" type="pres">
      <dgm:prSet presAssocID="{AFB9D5B2-6AF6-4D2B-82A9-080E67044D01}" presName="bgRect" presStyleLbl="bgShp" presStyleIdx="0" presStyleCnt="8"/>
      <dgm:spPr/>
    </dgm:pt>
    <dgm:pt modelId="{7DD8AB5F-E1A6-4CB8-B34A-4B713CA8B591}" type="pres">
      <dgm:prSet presAssocID="{AFB9D5B2-6AF6-4D2B-82A9-080E67044D01}" presName="iconRect" presStyleLbl="node1" presStyleIdx="0"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octor"/>
        </a:ext>
      </dgm:extLst>
    </dgm:pt>
    <dgm:pt modelId="{B91BBE1D-2823-47B4-A9E6-5CC78ED9FF1C}" type="pres">
      <dgm:prSet presAssocID="{AFB9D5B2-6AF6-4D2B-82A9-080E67044D01}" presName="spaceRect" presStyleCnt="0"/>
      <dgm:spPr/>
    </dgm:pt>
    <dgm:pt modelId="{ECF1BBA0-21B3-4484-AB09-7CD534B8C507}" type="pres">
      <dgm:prSet presAssocID="{AFB9D5B2-6AF6-4D2B-82A9-080E67044D01}" presName="parTx" presStyleLbl="revTx" presStyleIdx="0" presStyleCnt="8">
        <dgm:presLayoutVars>
          <dgm:chMax val="0"/>
          <dgm:chPref val="0"/>
        </dgm:presLayoutVars>
      </dgm:prSet>
      <dgm:spPr/>
    </dgm:pt>
    <dgm:pt modelId="{208165C9-3FCE-4D33-B53B-DF627F40CE79}" type="pres">
      <dgm:prSet presAssocID="{2489AE35-561A-4D52-A870-51AB2A96B12F}" presName="sibTrans" presStyleCnt="0"/>
      <dgm:spPr/>
    </dgm:pt>
    <dgm:pt modelId="{2B6BA6CE-3C21-4C56-8327-64C0AB6A0A14}" type="pres">
      <dgm:prSet presAssocID="{D443DC83-860B-40F3-84ED-D84CD633EBD2}" presName="compNode" presStyleCnt="0"/>
      <dgm:spPr/>
    </dgm:pt>
    <dgm:pt modelId="{4F620985-5446-4F6F-9D52-1F6A011B213B}" type="pres">
      <dgm:prSet presAssocID="{D443DC83-860B-40F3-84ED-D84CD633EBD2}" presName="bgRect" presStyleLbl="bgShp" presStyleIdx="1" presStyleCnt="8"/>
      <dgm:spPr/>
    </dgm:pt>
    <dgm:pt modelId="{C00BAD8A-BDAD-44B2-B495-190B0BDF906F}" type="pres">
      <dgm:prSet presAssocID="{D443DC83-860B-40F3-84ED-D84CD633EBD2}" presName="iconRect" presStyleLbl="node1" presStyleIdx="1"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Sink"/>
        </a:ext>
      </dgm:extLst>
    </dgm:pt>
    <dgm:pt modelId="{CFC11EB5-ECA5-4863-BC17-8B737B9AADDB}" type="pres">
      <dgm:prSet presAssocID="{D443DC83-860B-40F3-84ED-D84CD633EBD2}" presName="spaceRect" presStyleCnt="0"/>
      <dgm:spPr/>
    </dgm:pt>
    <dgm:pt modelId="{F309D911-9820-4EB3-929D-C9A780C4E23B}" type="pres">
      <dgm:prSet presAssocID="{D443DC83-860B-40F3-84ED-D84CD633EBD2}" presName="parTx" presStyleLbl="revTx" presStyleIdx="1" presStyleCnt="8">
        <dgm:presLayoutVars>
          <dgm:chMax val="0"/>
          <dgm:chPref val="0"/>
        </dgm:presLayoutVars>
      </dgm:prSet>
      <dgm:spPr/>
    </dgm:pt>
    <dgm:pt modelId="{9917C7A8-609E-4B82-87CB-897B6C597D40}" type="pres">
      <dgm:prSet presAssocID="{2538243D-BEE4-4564-ACCD-BFED0342501D}" presName="sibTrans" presStyleCnt="0"/>
      <dgm:spPr/>
    </dgm:pt>
    <dgm:pt modelId="{3586A592-6835-4AE2-8F9A-0D796F849440}" type="pres">
      <dgm:prSet presAssocID="{2F303013-97E9-4D6D-869C-4391AC3AF7CD}" presName="compNode" presStyleCnt="0"/>
      <dgm:spPr/>
    </dgm:pt>
    <dgm:pt modelId="{EBC867A7-7BB8-41AA-ADFB-664994ABBEA2}" type="pres">
      <dgm:prSet presAssocID="{2F303013-97E9-4D6D-869C-4391AC3AF7CD}" presName="bgRect" presStyleLbl="bgShp" presStyleIdx="2" presStyleCnt="8"/>
      <dgm:spPr/>
    </dgm:pt>
    <dgm:pt modelId="{C11C071C-0575-4291-9246-8B174D90155D}" type="pres">
      <dgm:prSet presAssocID="{2F303013-97E9-4D6D-869C-4391AC3AF7CD}" presName="iconRect" presStyleLbl="node1" presStyleIdx="2" presStyleCnt="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arker"/>
        </a:ext>
      </dgm:extLst>
    </dgm:pt>
    <dgm:pt modelId="{B798B8F1-B9F2-4A34-B6FE-1F24FCACED04}" type="pres">
      <dgm:prSet presAssocID="{2F303013-97E9-4D6D-869C-4391AC3AF7CD}" presName="spaceRect" presStyleCnt="0"/>
      <dgm:spPr/>
    </dgm:pt>
    <dgm:pt modelId="{89EBA78A-65B7-44BE-A3D8-64A3D3C438EA}" type="pres">
      <dgm:prSet presAssocID="{2F303013-97E9-4D6D-869C-4391AC3AF7CD}" presName="parTx" presStyleLbl="revTx" presStyleIdx="2" presStyleCnt="8">
        <dgm:presLayoutVars>
          <dgm:chMax val="0"/>
          <dgm:chPref val="0"/>
        </dgm:presLayoutVars>
      </dgm:prSet>
      <dgm:spPr/>
    </dgm:pt>
    <dgm:pt modelId="{1333D9D2-F7FE-4206-ACD0-C8F67EA7FECD}" type="pres">
      <dgm:prSet presAssocID="{7AE79AD0-F692-4A53-BF62-942A58A9F201}" presName="sibTrans" presStyleCnt="0"/>
      <dgm:spPr/>
    </dgm:pt>
    <dgm:pt modelId="{FB79CCFD-7A84-479D-9F41-92C708441F01}" type="pres">
      <dgm:prSet presAssocID="{943C2ECC-D686-4F9E-8974-AFAC9472E53F}" presName="compNode" presStyleCnt="0"/>
      <dgm:spPr/>
    </dgm:pt>
    <dgm:pt modelId="{427CD6E3-DE1F-4E25-8C9D-2C3BEAE37B5A}" type="pres">
      <dgm:prSet presAssocID="{943C2ECC-D686-4F9E-8974-AFAC9472E53F}" presName="bgRect" presStyleLbl="bgShp" presStyleIdx="3" presStyleCnt="8"/>
      <dgm:spPr/>
    </dgm:pt>
    <dgm:pt modelId="{DE02FBD3-FBD5-4263-A2A4-33CD0651F8B5}" type="pres">
      <dgm:prSet presAssocID="{943C2ECC-D686-4F9E-8974-AFAC9472E53F}" presName="iconRect" presStyleLbl="node1" presStyleIdx="3" presStyleCnt="8"/>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Medical"/>
        </a:ext>
      </dgm:extLst>
    </dgm:pt>
    <dgm:pt modelId="{23CAB9CA-5D14-41DB-9DCB-AF7C72B27E89}" type="pres">
      <dgm:prSet presAssocID="{943C2ECC-D686-4F9E-8974-AFAC9472E53F}" presName="spaceRect" presStyleCnt="0"/>
      <dgm:spPr/>
    </dgm:pt>
    <dgm:pt modelId="{8FBA543F-824F-4047-8DE3-C59257312A78}" type="pres">
      <dgm:prSet presAssocID="{943C2ECC-D686-4F9E-8974-AFAC9472E53F}" presName="parTx" presStyleLbl="revTx" presStyleIdx="3" presStyleCnt="8">
        <dgm:presLayoutVars>
          <dgm:chMax val="0"/>
          <dgm:chPref val="0"/>
        </dgm:presLayoutVars>
      </dgm:prSet>
      <dgm:spPr/>
    </dgm:pt>
    <dgm:pt modelId="{1E72BE96-1FC6-4964-BC4A-9B82D48BD0F1}" type="pres">
      <dgm:prSet presAssocID="{6C21C41A-F5ED-42F7-9F84-E7B815891F06}" presName="sibTrans" presStyleCnt="0"/>
      <dgm:spPr/>
    </dgm:pt>
    <dgm:pt modelId="{132C71E4-563E-4139-9DFF-1B44AE2AD2E5}" type="pres">
      <dgm:prSet presAssocID="{FF35C60B-0B4E-4BA3-89FC-B4432682E770}" presName="compNode" presStyleCnt="0"/>
      <dgm:spPr/>
    </dgm:pt>
    <dgm:pt modelId="{A4727F27-3ED9-4588-ABCF-777F980EDE35}" type="pres">
      <dgm:prSet presAssocID="{FF35C60B-0B4E-4BA3-89FC-B4432682E770}" presName="bgRect" presStyleLbl="bgShp" presStyleIdx="4" presStyleCnt="8"/>
      <dgm:spPr/>
    </dgm:pt>
    <dgm:pt modelId="{2DE77A3A-433A-406A-97C6-70E4CF387BF8}" type="pres">
      <dgm:prSet presAssocID="{FF35C60B-0B4E-4BA3-89FC-B4432682E770}" presName="iconRect" presStyleLbl="node1" presStyleIdx="4" presStyleCnt="8"/>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Danger"/>
        </a:ext>
      </dgm:extLst>
    </dgm:pt>
    <dgm:pt modelId="{40B8305D-A23C-499B-BB4D-5BAA33C1F2F8}" type="pres">
      <dgm:prSet presAssocID="{FF35C60B-0B4E-4BA3-89FC-B4432682E770}" presName="spaceRect" presStyleCnt="0"/>
      <dgm:spPr/>
    </dgm:pt>
    <dgm:pt modelId="{0AC63B39-1061-4BBA-B9AA-E4BA4A24A763}" type="pres">
      <dgm:prSet presAssocID="{FF35C60B-0B4E-4BA3-89FC-B4432682E770}" presName="parTx" presStyleLbl="revTx" presStyleIdx="4" presStyleCnt="8">
        <dgm:presLayoutVars>
          <dgm:chMax val="0"/>
          <dgm:chPref val="0"/>
        </dgm:presLayoutVars>
      </dgm:prSet>
      <dgm:spPr/>
    </dgm:pt>
    <dgm:pt modelId="{90FF93B1-C509-49A9-8569-C839DA8334B0}" type="pres">
      <dgm:prSet presAssocID="{40A6A00C-1D6C-4351-9CA8-C30FDFD6E05A}" presName="sibTrans" presStyleCnt="0"/>
      <dgm:spPr/>
    </dgm:pt>
    <dgm:pt modelId="{5B16FD42-1B03-45E6-87B2-B444C3D4ACC5}" type="pres">
      <dgm:prSet presAssocID="{E9CBBA1E-EC45-4A67-AE7D-65ED59B7A8B9}" presName="compNode" presStyleCnt="0"/>
      <dgm:spPr/>
    </dgm:pt>
    <dgm:pt modelId="{4C10048E-5208-4B91-A462-CCA664E4BF82}" type="pres">
      <dgm:prSet presAssocID="{E9CBBA1E-EC45-4A67-AE7D-65ED59B7A8B9}" presName="bgRect" presStyleLbl="bgShp" presStyleIdx="5" presStyleCnt="8"/>
      <dgm:spPr/>
    </dgm:pt>
    <dgm:pt modelId="{C1C5E74B-C3DC-40C2-B6FF-C34D81657929}" type="pres">
      <dgm:prSet presAssocID="{E9CBBA1E-EC45-4A67-AE7D-65ED59B7A8B9}" presName="iconRect" presStyleLbl="node1" presStyleIdx="5" presStyleCnt="8"/>
      <dgm:spPr>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a:noFill/>
        </a:ln>
      </dgm:spPr>
      <dgm:extLst>
        <a:ext uri="{E40237B7-FDA0-4F09-8148-C483321AD2D9}">
          <dgm14:cNvPr xmlns:dgm14="http://schemas.microsoft.com/office/drawing/2010/diagram" id="0" name="" descr="Hospital"/>
        </a:ext>
      </dgm:extLst>
    </dgm:pt>
    <dgm:pt modelId="{4B994C26-9E22-4368-8F86-44C76719392F}" type="pres">
      <dgm:prSet presAssocID="{E9CBBA1E-EC45-4A67-AE7D-65ED59B7A8B9}" presName="spaceRect" presStyleCnt="0"/>
      <dgm:spPr/>
    </dgm:pt>
    <dgm:pt modelId="{8F09D217-986D-41D2-A592-F3E0EE147DD3}" type="pres">
      <dgm:prSet presAssocID="{E9CBBA1E-EC45-4A67-AE7D-65ED59B7A8B9}" presName="parTx" presStyleLbl="revTx" presStyleIdx="5" presStyleCnt="8">
        <dgm:presLayoutVars>
          <dgm:chMax val="0"/>
          <dgm:chPref val="0"/>
        </dgm:presLayoutVars>
      </dgm:prSet>
      <dgm:spPr/>
    </dgm:pt>
    <dgm:pt modelId="{F2FF064B-F024-4B01-9E23-7670C8CE29A3}" type="pres">
      <dgm:prSet presAssocID="{1F130731-7073-4CC7-A614-63F431351FCB}" presName="sibTrans" presStyleCnt="0"/>
      <dgm:spPr/>
    </dgm:pt>
    <dgm:pt modelId="{51635B53-4AFB-4DDB-BCDA-4A55EF99D9A1}" type="pres">
      <dgm:prSet presAssocID="{E577AB8E-A859-4F7F-AE7F-B617684BFBDD}" presName="compNode" presStyleCnt="0"/>
      <dgm:spPr/>
    </dgm:pt>
    <dgm:pt modelId="{0834F7D6-C17E-4A6C-97C9-0259B9815A70}" type="pres">
      <dgm:prSet presAssocID="{E577AB8E-A859-4F7F-AE7F-B617684BFBDD}" presName="bgRect" presStyleLbl="bgShp" presStyleIdx="6" presStyleCnt="8"/>
      <dgm:spPr/>
    </dgm:pt>
    <dgm:pt modelId="{4A6C1939-BAB2-43E0-BCCB-B2C92D652712}" type="pres">
      <dgm:prSet presAssocID="{E577AB8E-A859-4F7F-AE7F-B617684BFBDD}" presName="iconRect" presStyleLbl="node1" presStyleIdx="6" presStyleCnt="8"/>
      <dgm:spPr>
        <a:blipFill>
          <a:blip xmlns:r="http://schemas.openxmlformats.org/officeDocument/2006/relationships"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a:blipFill>
        <a:ln>
          <a:noFill/>
        </a:ln>
      </dgm:spPr>
      <dgm:extLst>
        <a:ext uri="{E40237B7-FDA0-4F09-8148-C483321AD2D9}">
          <dgm14:cNvPr xmlns:dgm14="http://schemas.microsoft.com/office/drawing/2010/diagram" id="0" name="" descr="Earth Globe Americas"/>
        </a:ext>
      </dgm:extLst>
    </dgm:pt>
    <dgm:pt modelId="{EE9B23ED-76EA-48A2-8FB7-605D17608E7D}" type="pres">
      <dgm:prSet presAssocID="{E577AB8E-A859-4F7F-AE7F-B617684BFBDD}" presName="spaceRect" presStyleCnt="0"/>
      <dgm:spPr/>
    </dgm:pt>
    <dgm:pt modelId="{27085FBC-F1E3-4879-8D31-DDC153180996}" type="pres">
      <dgm:prSet presAssocID="{E577AB8E-A859-4F7F-AE7F-B617684BFBDD}" presName="parTx" presStyleLbl="revTx" presStyleIdx="6" presStyleCnt="8">
        <dgm:presLayoutVars>
          <dgm:chMax val="0"/>
          <dgm:chPref val="0"/>
        </dgm:presLayoutVars>
      </dgm:prSet>
      <dgm:spPr/>
    </dgm:pt>
    <dgm:pt modelId="{33090E60-0AE8-49E0-999C-4398087EF6BF}" type="pres">
      <dgm:prSet presAssocID="{3213962D-F55A-433D-B15E-247F1EF646D8}" presName="sibTrans" presStyleCnt="0"/>
      <dgm:spPr/>
    </dgm:pt>
    <dgm:pt modelId="{577890F5-8174-4E34-B44D-C26877D559D0}" type="pres">
      <dgm:prSet presAssocID="{A208FAC7-0D26-45C2-8D3E-4223E9F466BF}" presName="compNode" presStyleCnt="0"/>
      <dgm:spPr/>
    </dgm:pt>
    <dgm:pt modelId="{2342C31A-6A64-4D00-97F2-CC5351F315CB}" type="pres">
      <dgm:prSet presAssocID="{A208FAC7-0D26-45C2-8D3E-4223E9F466BF}" presName="bgRect" presStyleLbl="bgShp" presStyleIdx="7" presStyleCnt="8"/>
      <dgm:spPr/>
    </dgm:pt>
    <dgm:pt modelId="{29900295-D1A0-47C4-99CF-83C15E4DFE3C}" type="pres">
      <dgm:prSet presAssocID="{A208FAC7-0D26-45C2-8D3E-4223E9F466BF}" presName="iconRect" presStyleLbl="node1" presStyleIdx="7" presStyleCnt="8"/>
      <dgm:spPr>
        <a:blipFill>
          <a:blip xmlns:r="http://schemas.openxmlformats.org/officeDocument/2006/relationships"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a:blipFill>
        <a:ln>
          <a:noFill/>
        </a:ln>
      </dgm:spPr>
      <dgm:extLst>
        <a:ext uri="{E40237B7-FDA0-4F09-8148-C483321AD2D9}">
          <dgm14:cNvPr xmlns:dgm14="http://schemas.microsoft.com/office/drawing/2010/diagram" id="0" name="" descr="First Aid Kit"/>
        </a:ext>
      </dgm:extLst>
    </dgm:pt>
    <dgm:pt modelId="{E68DC3A4-987F-4E05-86DB-7CFD1F839CED}" type="pres">
      <dgm:prSet presAssocID="{A208FAC7-0D26-45C2-8D3E-4223E9F466BF}" presName="spaceRect" presStyleCnt="0"/>
      <dgm:spPr/>
    </dgm:pt>
    <dgm:pt modelId="{9CEDF2C1-F8E0-4A6B-BF2B-F95E68227D16}" type="pres">
      <dgm:prSet presAssocID="{A208FAC7-0D26-45C2-8D3E-4223E9F466BF}" presName="parTx" presStyleLbl="revTx" presStyleIdx="7" presStyleCnt="8">
        <dgm:presLayoutVars>
          <dgm:chMax val="0"/>
          <dgm:chPref val="0"/>
        </dgm:presLayoutVars>
      </dgm:prSet>
      <dgm:spPr/>
    </dgm:pt>
  </dgm:ptLst>
  <dgm:cxnLst>
    <dgm:cxn modelId="{C1062012-24FD-4291-AFB7-EECFC00C03CA}" srcId="{11981096-E973-4710-A24D-3D35CFF0286A}" destId="{E577AB8E-A859-4F7F-AE7F-B617684BFBDD}" srcOrd="6" destOrd="0" parTransId="{D4965189-AF3F-4119-BCCD-728716ABA132}" sibTransId="{3213962D-F55A-433D-B15E-247F1EF646D8}"/>
    <dgm:cxn modelId="{45BEFD14-FFC1-4468-8F77-89C448D35C1A}" srcId="{11981096-E973-4710-A24D-3D35CFF0286A}" destId="{2F303013-97E9-4D6D-869C-4391AC3AF7CD}" srcOrd="2" destOrd="0" parTransId="{3DCCB85D-219E-4FEC-A6DA-4939066FF82A}" sibTransId="{7AE79AD0-F692-4A53-BF62-942A58A9F201}"/>
    <dgm:cxn modelId="{DC9A4B23-C434-4007-8125-49A95FD13459}" srcId="{11981096-E973-4710-A24D-3D35CFF0286A}" destId="{FF35C60B-0B4E-4BA3-89FC-B4432682E770}" srcOrd="4" destOrd="0" parTransId="{865316EE-4123-4445-845F-66C692E172E1}" sibTransId="{40A6A00C-1D6C-4351-9CA8-C30FDFD6E05A}"/>
    <dgm:cxn modelId="{E07C343A-A857-44FE-8E58-D4DC8EBF1427}" type="presOf" srcId="{A208FAC7-0D26-45C2-8D3E-4223E9F466BF}" destId="{9CEDF2C1-F8E0-4A6B-BF2B-F95E68227D16}" srcOrd="0" destOrd="0" presId="urn:microsoft.com/office/officeart/2018/2/layout/IconVerticalSolidList"/>
    <dgm:cxn modelId="{E86E314F-6690-4DD6-B409-08A3CF12A23B}" srcId="{11981096-E973-4710-A24D-3D35CFF0286A}" destId="{D443DC83-860B-40F3-84ED-D84CD633EBD2}" srcOrd="1" destOrd="0" parTransId="{EC2805D2-9F95-4605-995B-272E6B09CAF9}" sibTransId="{2538243D-BEE4-4564-ACCD-BFED0342501D}"/>
    <dgm:cxn modelId="{4707AC55-97EE-4039-8230-E556460068A7}" srcId="{11981096-E973-4710-A24D-3D35CFF0286A}" destId="{E9CBBA1E-EC45-4A67-AE7D-65ED59B7A8B9}" srcOrd="5" destOrd="0" parTransId="{702C6307-1F52-43DD-948A-A0894E90D0F6}" sibTransId="{1F130731-7073-4CC7-A614-63F431351FCB}"/>
    <dgm:cxn modelId="{A182D388-0892-4D78-AAF7-70E1D4052A65}" type="presOf" srcId="{2F303013-97E9-4D6D-869C-4391AC3AF7CD}" destId="{89EBA78A-65B7-44BE-A3D8-64A3D3C438EA}" srcOrd="0" destOrd="0" presId="urn:microsoft.com/office/officeart/2018/2/layout/IconVerticalSolidList"/>
    <dgm:cxn modelId="{11C0589A-5F16-44CA-B97B-EC5C356A8492}" srcId="{11981096-E973-4710-A24D-3D35CFF0286A}" destId="{943C2ECC-D686-4F9E-8974-AFAC9472E53F}" srcOrd="3" destOrd="0" parTransId="{634EB6C9-B98D-4E07-850C-816B414BD690}" sibTransId="{6C21C41A-F5ED-42F7-9F84-E7B815891F06}"/>
    <dgm:cxn modelId="{8B61AEB1-8649-4F94-8E3D-4E53C905919A}" srcId="{11981096-E973-4710-A24D-3D35CFF0286A}" destId="{A208FAC7-0D26-45C2-8D3E-4223E9F466BF}" srcOrd="7" destOrd="0" parTransId="{B5154B08-8129-4003-B6B7-C0C9A986FEAC}" sibTransId="{375456CC-A474-4DE1-A432-B74E34A6E499}"/>
    <dgm:cxn modelId="{AE77C8CC-048B-41BB-8300-9508B49CC422}" type="presOf" srcId="{943C2ECC-D686-4F9E-8974-AFAC9472E53F}" destId="{8FBA543F-824F-4047-8DE3-C59257312A78}" srcOrd="0" destOrd="0" presId="urn:microsoft.com/office/officeart/2018/2/layout/IconVerticalSolidList"/>
    <dgm:cxn modelId="{88FF80D0-53A8-413B-BD5F-AE49C0FBCCD4}" type="presOf" srcId="{FF35C60B-0B4E-4BA3-89FC-B4432682E770}" destId="{0AC63B39-1061-4BBA-B9AA-E4BA4A24A763}" srcOrd="0" destOrd="0" presId="urn:microsoft.com/office/officeart/2018/2/layout/IconVerticalSolidList"/>
    <dgm:cxn modelId="{D7F5C4DF-B300-4CA6-8CD4-FA83FF8255C1}" type="presOf" srcId="{E577AB8E-A859-4F7F-AE7F-B617684BFBDD}" destId="{27085FBC-F1E3-4879-8D31-DDC153180996}" srcOrd="0" destOrd="0" presId="urn:microsoft.com/office/officeart/2018/2/layout/IconVerticalSolidList"/>
    <dgm:cxn modelId="{0852D3DF-6FB1-4039-9D70-B5AD4B44EC26}" type="presOf" srcId="{AFB9D5B2-6AF6-4D2B-82A9-080E67044D01}" destId="{ECF1BBA0-21B3-4484-AB09-7CD534B8C507}" srcOrd="0" destOrd="0" presId="urn:microsoft.com/office/officeart/2018/2/layout/IconVerticalSolidList"/>
    <dgm:cxn modelId="{BC0D7BE2-CCA1-4A08-99FA-34EB1DA56A89}" type="presOf" srcId="{11981096-E973-4710-A24D-3D35CFF0286A}" destId="{6DFD56D2-5F7D-4BAC-8F86-E138015858C2}" srcOrd="0" destOrd="0" presId="urn:microsoft.com/office/officeart/2018/2/layout/IconVerticalSolidList"/>
    <dgm:cxn modelId="{DC2549E5-009D-488D-A9DF-01CE0FBACAA3}" type="presOf" srcId="{D443DC83-860B-40F3-84ED-D84CD633EBD2}" destId="{F309D911-9820-4EB3-929D-C9A780C4E23B}" srcOrd="0" destOrd="0" presId="urn:microsoft.com/office/officeart/2018/2/layout/IconVerticalSolidList"/>
    <dgm:cxn modelId="{A82964E6-8564-433C-9F64-AA61869760D5}" srcId="{11981096-E973-4710-A24D-3D35CFF0286A}" destId="{AFB9D5B2-6AF6-4D2B-82A9-080E67044D01}" srcOrd="0" destOrd="0" parTransId="{97FF9C34-8579-4331-B5CA-B54C54F6B8A3}" sibTransId="{2489AE35-561A-4D52-A870-51AB2A96B12F}"/>
    <dgm:cxn modelId="{51D1CDEE-753A-493E-98E6-B38D755F42F5}" type="presOf" srcId="{E9CBBA1E-EC45-4A67-AE7D-65ED59B7A8B9}" destId="{8F09D217-986D-41D2-A592-F3E0EE147DD3}" srcOrd="0" destOrd="0" presId="urn:microsoft.com/office/officeart/2018/2/layout/IconVerticalSolidList"/>
    <dgm:cxn modelId="{9F3206FD-4846-4E81-B9E1-E4797C46467E}" type="presParOf" srcId="{6DFD56D2-5F7D-4BAC-8F86-E138015858C2}" destId="{1AC82B42-1A1D-4F35-B06B-A866E94781AE}" srcOrd="0" destOrd="0" presId="urn:microsoft.com/office/officeart/2018/2/layout/IconVerticalSolidList"/>
    <dgm:cxn modelId="{30C9E6EF-1A39-423A-A3B2-09BB9DCF03C6}" type="presParOf" srcId="{1AC82B42-1A1D-4F35-B06B-A866E94781AE}" destId="{CD7E05A8-C327-447D-882D-6C6F74A3F24E}" srcOrd="0" destOrd="0" presId="urn:microsoft.com/office/officeart/2018/2/layout/IconVerticalSolidList"/>
    <dgm:cxn modelId="{958D5A53-428B-4FB3-8C45-4B33DA3B84B2}" type="presParOf" srcId="{1AC82B42-1A1D-4F35-B06B-A866E94781AE}" destId="{7DD8AB5F-E1A6-4CB8-B34A-4B713CA8B591}" srcOrd="1" destOrd="0" presId="urn:microsoft.com/office/officeart/2018/2/layout/IconVerticalSolidList"/>
    <dgm:cxn modelId="{D3D6C8EF-C723-4196-A22C-36C57C85EA20}" type="presParOf" srcId="{1AC82B42-1A1D-4F35-B06B-A866E94781AE}" destId="{B91BBE1D-2823-47B4-A9E6-5CC78ED9FF1C}" srcOrd="2" destOrd="0" presId="urn:microsoft.com/office/officeart/2018/2/layout/IconVerticalSolidList"/>
    <dgm:cxn modelId="{B5480F42-2CBC-4AA6-A7E9-031976C3A101}" type="presParOf" srcId="{1AC82B42-1A1D-4F35-B06B-A866E94781AE}" destId="{ECF1BBA0-21B3-4484-AB09-7CD534B8C507}" srcOrd="3" destOrd="0" presId="urn:microsoft.com/office/officeart/2018/2/layout/IconVerticalSolidList"/>
    <dgm:cxn modelId="{01A70091-C634-4173-B53B-12AFABBD471D}" type="presParOf" srcId="{6DFD56D2-5F7D-4BAC-8F86-E138015858C2}" destId="{208165C9-3FCE-4D33-B53B-DF627F40CE79}" srcOrd="1" destOrd="0" presId="urn:microsoft.com/office/officeart/2018/2/layout/IconVerticalSolidList"/>
    <dgm:cxn modelId="{6035B2C8-C44C-4478-9249-1B18296CCC0A}" type="presParOf" srcId="{6DFD56D2-5F7D-4BAC-8F86-E138015858C2}" destId="{2B6BA6CE-3C21-4C56-8327-64C0AB6A0A14}" srcOrd="2" destOrd="0" presId="urn:microsoft.com/office/officeart/2018/2/layout/IconVerticalSolidList"/>
    <dgm:cxn modelId="{594F1C8E-8C5B-4A47-ABDB-3B0BF3C3E7A6}" type="presParOf" srcId="{2B6BA6CE-3C21-4C56-8327-64C0AB6A0A14}" destId="{4F620985-5446-4F6F-9D52-1F6A011B213B}" srcOrd="0" destOrd="0" presId="urn:microsoft.com/office/officeart/2018/2/layout/IconVerticalSolidList"/>
    <dgm:cxn modelId="{8F77AEAD-DDAF-4F82-834C-35491C43132A}" type="presParOf" srcId="{2B6BA6CE-3C21-4C56-8327-64C0AB6A0A14}" destId="{C00BAD8A-BDAD-44B2-B495-190B0BDF906F}" srcOrd="1" destOrd="0" presId="urn:microsoft.com/office/officeart/2018/2/layout/IconVerticalSolidList"/>
    <dgm:cxn modelId="{8E861797-5056-4024-AE23-910717B2E7F5}" type="presParOf" srcId="{2B6BA6CE-3C21-4C56-8327-64C0AB6A0A14}" destId="{CFC11EB5-ECA5-4863-BC17-8B737B9AADDB}" srcOrd="2" destOrd="0" presId="urn:microsoft.com/office/officeart/2018/2/layout/IconVerticalSolidList"/>
    <dgm:cxn modelId="{C7242976-7E9D-41A2-921F-1D69E0E29BF0}" type="presParOf" srcId="{2B6BA6CE-3C21-4C56-8327-64C0AB6A0A14}" destId="{F309D911-9820-4EB3-929D-C9A780C4E23B}" srcOrd="3" destOrd="0" presId="urn:microsoft.com/office/officeart/2018/2/layout/IconVerticalSolidList"/>
    <dgm:cxn modelId="{D0A7EBCC-8786-4402-9E4C-AB05DCE95559}" type="presParOf" srcId="{6DFD56D2-5F7D-4BAC-8F86-E138015858C2}" destId="{9917C7A8-609E-4B82-87CB-897B6C597D40}" srcOrd="3" destOrd="0" presId="urn:microsoft.com/office/officeart/2018/2/layout/IconVerticalSolidList"/>
    <dgm:cxn modelId="{9FBF827F-C560-4A56-83C3-0616A440A634}" type="presParOf" srcId="{6DFD56D2-5F7D-4BAC-8F86-E138015858C2}" destId="{3586A592-6835-4AE2-8F9A-0D796F849440}" srcOrd="4" destOrd="0" presId="urn:microsoft.com/office/officeart/2018/2/layout/IconVerticalSolidList"/>
    <dgm:cxn modelId="{5DAC1CE9-5BD6-4087-B267-90FE2A124929}" type="presParOf" srcId="{3586A592-6835-4AE2-8F9A-0D796F849440}" destId="{EBC867A7-7BB8-41AA-ADFB-664994ABBEA2}" srcOrd="0" destOrd="0" presId="urn:microsoft.com/office/officeart/2018/2/layout/IconVerticalSolidList"/>
    <dgm:cxn modelId="{F7CB6639-88AD-4F2B-AF0A-1016827B1E1F}" type="presParOf" srcId="{3586A592-6835-4AE2-8F9A-0D796F849440}" destId="{C11C071C-0575-4291-9246-8B174D90155D}" srcOrd="1" destOrd="0" presId="urn:microsoft.com/office/officeart/2018/2/layout/IconVerticalSolidList"/>
    <dgm:cxn modelId="{3309DD6B-7FC4-47FA-8B4A-F24822596CC8}" type="presParOf" srcId="{3586A592-6835-4AE2-8F9A-0D796F849440}" destId="{B798B8F1-B9F2-4A34-B6FE-1F24FCACED04}" srcOrd="2" destOrd="0" presId="urn:microsoft.com/office/officeart/2018/2/layout/IconVerticalSolidList"/>
    <dgm:cxn modelId="{3497A9A1-9B5B-4E69-B737-D1898BB73B10}" type="presParOf" srcId="{3586A592-6835-4AE2-8F9A-0D796F849440}" destId="{89EBA78A-65B7-44BE-A3D8-64A3D3C438EA}" srcOrd="3" destOrd="0" presId="urn:microsoft.com/office/officeart/2018/2/layout/IconVerticalSolidList"/>
    <dgm:cxn modelId="{CB67F977-667F-4D1E-99F7-493CA4C7C00C}" type="presParOf" srcId="{6DFD56D2-5F7D-4BAC-8F86-E138015858C2}" destId="{1333D9D2-F7FE-4206-ACD0-C8F67EA7FECD}" srcOrd="5" destOrd="0" presId="urn:microsoft.com/office/officeart/2018/2/layout/IconVerticalSolidList"/>
    <dgm:cxn modelId="{80AA11B8-34A4-4BA8-A918-FBDC0268FDF6}" type="presParOf" srcId="{6DFD56D2-5F7D-4BAC-8F86-E138015858C2}" destId="{FB79CCFD-7A84-479D-9F41-92C708441F01}" srcOrd="6" destOrd="0" presId="urn:microsoft.com/office/officeart/2018/2/layout/IconVerticalSolidList"/>
    <dgm:cxn modelId="{2994E074-8758-41C8-BF4E-39D6DCE56E5B}" type="presParOf" srcId="{FB79CCFD-7A84-479D-9F41-92C708441F01}" destId="{427CD6E3-DE1F-4E25-8C9D-2C3BEAE37B5A}" srcOrd="0" destOrd="0" presId="urn:microsoft.com/office/officeart/2018/2/layout/IconVerticalSolidList"/>
    <dgm:cxn modelId="{BE12FFB9-2CBE-4007-AE94-1ED346EB1F24}" type="presParOf" srcId="{FB79CCFD-7A84-479D-9F41-92C708441F01}" destId="{DE02FBD3-FBD5-4263-A2A4-33CD0651F8B5}" srcOrd="1" destOrd="0" presId="urn:microsoft.com/office/officeart/2018/2/layout/IconVerticalSolidList"/>
    <dgm:cxn modelId="{AB5ACCAA-569F-48F7-A6EB-50E58372C260}" type="presParOf" srcId="{FB79CCFD-7A84-479D-9F41-92C708441F01}" destId="{23CAB9CA-5D14-41DB-9DCB-AF7C72B27E89}" srcOrd="2" destOrd="0" presId="urn:microsoft.com/office/officeart/2018/2/layout/IconVerticalSolidList"/>
    <dgm:cxn modelId="{9B93F874-DEC8-43EF-9E7C-9DC8FEB7679A}" type="presParOf" srcId="{FB79CCFD-7A84-479D-9F41-92C708441F01}" destId="{8FBA543F-824F-4047-8DE3-C59257312A78}" srcOrd="3" destOrd="0" presId="urn:microsoft.com/office/officeart/2018/2/layout/IconVerticalSolidList"/>
    <dgm:cxn modelId="{558FF198-E66F-4F7A-89AC-FA8CAA33E33C}" type="presParOf" srcId="{6DFD56D2-5F7D-4BAC-8F86-E138015858C2}" destId="{1E72BE96-1FC6-4964-BC4A-9B82D48BD0F1}" srcOrd="7" destOrd="0" presId="urn:microsoft.com/office/officeart/2018/2/layout/IconVerticalSolidList"/>
    <dgm:cxn modelId="{C097151C-C5BF-4FC3-B636-D5600DA24DAA}" type="presParOf" srcId="{6DFD56D2-5F7D-4BAC-8F86-E138015858C2}" destId="{132C71E4-563E-4139-9DFF-1B44AE2AD2E5}" srcOrd="8" destOrd="0" presId="urn:microsoft.com/office/officeart/2018/2/layout/IconVerticalSolidList"/>
    <dgm:cxn modelId="{19FFF447-0FC0-4F71-81E1-DBE18F54D713}" type="presParOf" srcId="{132C71E4-563E-4139-9DFF-1B44AE2AD2E5}" destId="{A4727F27-3ED9-4588-ABCF-777F980EDE35}" srcOrd="0" destOrd="0" presId="urn:microsoft.com/office/officeart/2018/2/layout/IconVerticalSolidList"/>
    <dgm:cxn modelId="{30B961DA-A0EA-48F7-BD65-CBF63D656500}" type="presParOf" srcId="{132C71E4-563E-4139-9DFF-1B44AE2AD2E5}" destId="{2DE77A3A-433A-406A-97C6-70E4CF387BF8}" srcOrd="1" destOrd="0" presId="urn:microsoft.com/office/officeart/2018/2/layout/IconVerticalSolidList"/>
    <dgm:cxn modelId="{FE147897-BF70-4682-9F72-A6B2273AE0FA}" type="presParOf" srcId="{132C71E4-563E-4139-9DFF-1B44AE2AD2E5}" destId="{40B8305D-A23C-499B-BB4D-5BAA33C1F2F8}" srcOrd="2" destOrd="0" presId="urn:microsoft.com/office/officeart/2018/2/layout/IconVerticalSolidList"/>
    <dgm:cxn modelId="{6057B851-118A-476B-A1D9-BA3B83554891}" type="presParOf" srcId="{132C71E4-563E-4139-9DFF-1B44AE2AD2E5}" destId="{0AC63B39-1061-4BBA-B9AA-E4BA4A24A763}" srcOrd="3" destOrd="0" presId="urn:microsoft.com/office/officeart/2018/2/layout/IconVerticalSolidList"/>
    <dgm:cxn modelId="{2FC774CF-E860-4CD2-B920-8E94420A5DE3}" type="presParOf" srcId="{6DFD56D2-5F7D-4BAC-8F86-E138015858C2}" destId="{90FF93B1-C509-49A9-8569-C839DA8334B0}" srcOrd="9" destOrd="0" presId="urn:microsoft.com/office/officeart/2018/2/layout/IconVerticalSolidList"/>
    <dgm:cxn modelId="{C9FB43D0-BAF6-4F4E-B100-CA3DCF1F8EF4}" type="presParOf" srcId="{6DFD56D2-5F7D-4BAC-8F86-E138015858C2}" destId="{5B16FD42-1B03-45E6-87B2-B444C3D4ACC5}" srcOrd="10" destOrd="0" presId="urn:microsoft.com/office/officeart/2018/2/layout/IconVerticalSolidList"/>
    <dgm:cxn modelId="{D94E6B46-DF82-410C-B026-CED2B9B6B7A6}" type="presParOf" srcId="{5B16FD42-1B03-45E6-87B2-B444C3D4ACC5}" destId="{4C10048E-5208-4B91-A462-CCA664E4BF82}" srcOrd="0" destOrd="0" presId="urn:microsoft.com/office/officeart/2018/2/layout/IconVerticalSolidList"/>
    <dgm:cxn modelId="{4BC1C802-02FA-42ED-B200-655708467531}" type="presParOf" srcId="{5B16FD42-1B03-45E6-87B2-B444C3D4ACC5}" destId="{C1C5E74B-C3DC-40C2-B6FF-C34D81657929}" srcOrd="1" destOrd="0" presId="urn:microsoft.com/office/officeart/2018/2/layout/IconVerticalSolidList"/>
    <dgm:cxn modelId="{8E72FE0B-033C-4184-A4F9-7D19E8313B4D}" type="presParOf" srcId="{5B16FD42-1B03-45E6-87B2-B444C3D4ACC5}" destId="{4B994C26-9E22-4368-8F86-44C76719392F}" srcOrd="2" destOrd="0" presId="urn:microsoft.com/office/officeart/2018/2/layout/IconVerticalSolidList"/>
    <dgm:cxn modelId="{616E09AE-B014-47D1-BA63-C18C98FBAAEA}" type="presParOf" srcId="{5B16FD42-1B03-45E6-87B2-B444C3D4ACC5}" destId="{8F09D217-986D-41D2-A592-F3E0EE147DD3}" srcOrd="3" destOrd="0" presId="urn:microsoft.com/office/officeart/2018/2/layout/IconVerticalSolidList"/>
    <dgm:cxn modelId="{97CD9F2E-7EF2-4690-A7C4-849A3C1BBF20}" type="presParOf" srcId="{6DFD56D2-5F7D-4BAC-8F86-E138015858C2}" destId="{F2FF064B-F024-4B01-9E23-7670C8CE29A3}" srcOrd="11" destOrd="0" presId="urn:microsoft.com/office/officeart/2018/2/layout/IconVerticalSolidList"/>
    <dgm:cxn modelId="{8AC69FF8-FC04-4793-8F24-76583785598F}" type="presParOf" srcId="{6DFD56D2-5F7D-4BAC-8F86-E138015858C2}" destId="{51635B53-4AFB-4DDB-BCDA-4A55EF99D9A1}" srcOrd="12" destOrd="0" presId="urn:microsoft.com/office/officeart/2018/2/layout/IconVerticalSolidList"/>
    <dgm:cxn modelId="{DB84E35F-3EC3-4774-A3A6-6EB72C02DD12}" type="presParOf" srcId="{51635B53-4AFB-4DDB-BCDA-4A55EF99D9A1}" destId="{0834F7D6-C17E-4A6C-97C9-0259B9815A70}" srcOrd="0" destOrd="0" presId="urn:microsoft.com/office/officeart/2018/2/layout/IconVerticalSolidList"/>
    <dgm:cxn modelId="{7E89178D-1103-4B77-A143-92CEB31BD9DD}" type="presParOf" srcId="{51635B53-4AFB-4DDB-BCDA-4A55EF99D9A1}" destId="{4A6C1939-BAB2-43E0-BCCB-B2C92D652712}" srcOrd="1" destOrd="0" presId="urn:microsoft.com/office/officeart/2018/2/layout/IconVerticalSolidList"/>
    <dgm:cxn modelId="{03B2D8A5-E89A-49E4-97B2-42B3E5F945BE}" type="presParOf" srcId="{51635B53-4AFB-4DDB-BCDA-4A55EF99D9A1}" destId="{EE9B23ED-76EA-48A2-8FB7-605D17608E7D}" srcOrd="2" destOrd="0" presId="urn:microsoft.com/office/officeart/2018/2/layout/IconVerticalSolidList"/>
    <dgm:cxn modelId="{6CF6D3F8-FC39-41AA-ADD8-2793CEC902E4}" type="presParOf" srcId="{51635B53-4AFB-4DDB-BCDA-4A55EF99D9A1}" destId="{27085FBC-F1E3-4879-8D31-DDC153180996}" srcOrd="3" destOrd="0" presId="urn:microsoft.com/office/officeart/2018/2/layout/IconVerticalSolidList"/>
    <dgm:cxn modelId="{4C7C29A6-533A-4129-A738-A1C80494C646}" type="presParOf" srcId="{6DFD56D2-5F7D-4BAC-8F86-E138015858C2}" destId="{33090E60-0AE8-49E0-999C-4398087EF6BF}" srcOrd="13" destOrd="0" presId="urn:microsoft.com/office/officeart/2018/2/layout/IconVerticalSolidList"/>
    <dgm:cxn modelId="{7EAAC6AD-3967-4468-8DB9-7F40865337EF}" type="presParOf" srcId="{6DFD56D2-5F7D-4BAC-8F86-E138015858C2}" destId="{577890F5-8174-4E34-B44D-C26877D559D0}" srcOrd="14" destOrd="0" presId="urn:microsoft.com/office/officeart/2018/2/layout/IconVerticalSolidList"/>
    <dgm:cxn modelId="{79075680-60F2-4327-9F20-1CC62FA286B4}" type="presParOf" srcId="{577890F5-8174-4E34-B44D-C26877D559D0}" destId="{2342C31A-6A64-4D00-97F2-CC5351F315CB}" srcOrd="0" destOrd="0" presId="urn:microsoft.com/office/officeart/2018/2/layout/IconVerticalSolidList"/>
    <dgm:cxn modelId="{7FAB8CEB-D516-455A-8611-028D3525645A}" type="presParOf" srcId="{577890F5-8174-4E34-B44D-C26877D559D0}" destId="{29900295-D1A0-47C4-99CF-83C15E4DFE3C}" srcOrd="1" destOrd="0" presId="urn:microsoft.com/office/officeart/2018/2/layout/IconVerticalSolidList"/>
    <dgm:cxn modelId="{2505D51F-EF61-41D2-9321-54BB56BD8B61}" type="presParOf" srcId="{577890F5-8174-4E34-B44D-C26877D559D0}" destId="{E68DC3A4-987F-4E05-86DB-7CFD1F839CED}" srcOrd="2" destOrd="0" presId="urn:microsoft.com/office/officeart/2018/2/layout/IconVerticalSolidList"/>
    <dgm:cxn modelId="{3BA12699-B977-4E7D-A8DA-7E74A1A2C3FE}" type="presParOf" srcId="{577890F5-8174-4E34-B44D-C26877D559D0}" destId="{9CEDF2C1-F8E0-4A6B-BF2B-F95E68227D1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3E136-4081-4A91-8C4C-9989148BBFF5}">
      <dsp:nvSpPr>
        <dsp:cNvPr id="0" name=""/>
        <dsp:cNvSpPr/>
      </dsp:nvSpPr>
      <dsp:spPr>
        <a:xfrm>
          <a:off x="0" y="36934"/>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Hand Hygiene</a:t>
          </a:r>
        </a:p>
      </dsp:txBody>
      <dsp:txXfrm>
        <a:off x="0" y="36934"/>
        <a:ext cx="3037581" cy="1822549"/>
      </dsp:txXfrm>
    </dsp:sp>
    <dsp:sp modelId="{04A97B3A-2F59-4CDD-A244-C1554E429ECF}">
      <dsp:nvSpPr>
        <dsp:cNvPr id="0" name=""/>
        <dsp:cNvSpPr/>
      </dsp:nvSpPr>
      <dsp:spPr>
        <a:xfrm>
          <a:off x="3341340" y="36934"/>
          <a:ext cx="3037581" cy="182254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Minimize potential exposures</a:t>
          </a:r>
        </a:p>
      </dsp:txBody>
      <dsp:txXfrm>
        <a:off x="3341340" y="36934"/>
        <a:ext cx="3037581" cy="1822549"/>
      </dsp:txXfrm>
    </dsp:sp>
    <dsp:sp modelId="{F65AE40B-D599-4091-9CC7-73354A04C47E}">
      <dsp:nvSpPr>
        <dsp:cNvPr id="0" name=""/>
        <dsp:cNvSpPr/>
      </dsp:nvSpPr>
      <dsp:spPr>
        <a:xfrm>
          <a:off x="6682680" y="36934"/>
          <a:ext cx="3037581" cy="182254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Environmental cleaning and disinfection</a:t>
          </a:r>
        </a:p>
      </dsp:txBody>
      <dsp:txXfrm>
        <a:off x="6682680" y="36934"/>
        <a:ext cx="3037581" cy="1822549"/>
      </dsp:txXfrm>
    </dsp:sp>
    <dsp:sp modelId="{F8F57076-22E6-4AE6-890C-560B6404B415}">
      <dsp:nvSpPr>
        <dsp:cNvPr id="0" name=""/>
        <dsp:cNvSpPr/>
      </dsp:nvSpPr>
      <dsp:spPr>
        <a:xfrm>
          <a:off x="0" y="2163241"/>
          <a:ext cx="3037581" cy="182254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Injection and medication safety</a:t>
          </a:r>
        </a:p>
      </dsp:txBody>
      <dsp:txXfrm>
        <a:off x="0" y="2163241"/>
        <a:ext cx="3037581" cy="1822549"/>
      </dsp:txXfrm>
    </dsp:sp>
    <dsp:sp modelId="{6CDAFFE7-5A94-48E0-9EFF-EEC7831479DC}">
      <dsp:nvSpPr>
        <dsp:cNvPr id="0" name=""/>
        <dsp:cNvSpPr/>
      </dsp:nvSpPr>
      <dsp:spPr>
        <a:xfrm>
          <a:off x="3341340" y="2163241"/>
          <a:ext cx="3037581" cy="182254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Temporary invasive medical devices</a:t>
          </a:r>
        </a:p>
      </dsp:txBody>
      <dsp:txXfrm>
        <a:off x="3341340" y="2163241"/>
        <a:ext cx="3037581" cy="1822549"/>
      </dsp:txXfrm>
    </dsp:sp>
    <dsp:sp modelId="{D48F0A26-B91E-4E84-9FD2-F790011E00D8}">
      <dsp:nvSpPr>
        <dsp:cNvPr id="0" name=""/>
        <dsp:cNvSpPr/>
      </dsp:nvSpPr>
      <dsp:spPr>
        <a:xfrm>
          <a:off x="6682680" y="2163241"/>
          <a:ext cx="3037581" cy="182254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Occupational Health</a:t>
          </a:r>
        </a:p>
      </dsp:txBody>
      <dsp:txXfrm>
        <a:off x="6682680" y="2163241"/>
        <a:ext cx="3037581" cy="182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4552-96F8-482D-AD24-D2FB62B110A8}">
      <dsp:nvSpPr>
        <dsp:cNvPr id="0" name=""/>
        <dsp:cNvSpPr/>
      </dsp:nvSpPr>
      <dsp:spPr>
        <a:xfrm>
          <a:off x="8276" y="300994"/>
          <a:ext cx="3162576" cy="9487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4" tIns="249914" rIns="249914" bIns="249914" numCol="1" spcCol="1270" anchor="ctr" anchorCtr="0">
          <a:noAutofit/>
        </a:bodyPr>
        <a:lstStyle/>
        <a:p>
          <a:pPr marL="0" lvl="0" indent="0" algn="ctr" defTabSz="1600200">
            <a:lnSpc>
              <a:spcPct val="90000"/>
            </a:lnSpc>
            <a:spcBef>
              <a:spcPct val="0"/>
            </a:spcBef>
            <a:spcAft>
              <a:spcPct val="35000"/>
            </a:spcAft>
            <a:buNone/>
          </a:pPr>
          <a:r>
            <a:rPr lang="en-US" sz="3600" kern="1200" dirty="0"/>
            <a:t>Follow</a:t>
          </a:r>
        </a:p>
      </dsp:txBody>
      <dsp:txXfrm>
        <a:off x="8276" y="300994"/>
        <a:ext cx="3162576" cy="948773"/>
      </dsp:txXfrm>
    </dsp:sp>
    <dsp:sp modelId="{825AF37C-E4AC-4069-8DFB-8184D149A079}">
      <dsp:nvSpPr>
        <dsp:cNvPr id="0" name=""/>
        <dsp:cNvSpPr/>
      </dsp:nvSpPr>
      <dsp:spPr>
        <a:xfrm>
          <a:off x="8276" y="1249767"/>
          <a:ext cx="3162576" cy="24725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392" tIns="312392" rIns="312392" bIns="312392" numCol="1" spcCol="1270" anchor="t" anchorCtr="0">
          <a:noAutofit/>
        </a:bodyPr>
        <a:lstStyle/>
        <a:p>
          <a:pPr marL="0" lvl="0" indent="0" algn="l" defTabSz="1200150">
            <a:lnSpc>
              <a:spcPct val="90000"/>
            </a:lnSpc>
            <a:spcBef>
              <a:spcPct val="0"/>
            </a:spcBef>
            <a:spcAft>
              <a:spcPct val="35000"/>
            </a:spcAft>
            <a:buNone/>
          </a:pPr>
          <a:r>
            <a:rPr lang="en-US" sz="2700" kern="1200" dirty="0"/>
            <a:t>Follow Standard Precautions during all patient encounters</a:t>
          </a:r>
        </a:p>
        <a:p>
          <a:pPr marL="0" lvl="0" indent="0" algn="l" defTabSz="1200150">
            <a:lnSpc>
              <a:spcPct val="90000"/>
            </a:lnSpc>
            <a:spcBef>
              <a:spcPct val="0"/>
            </a:spcBef>
            <a:spcAft>
              <a:spcPct val="35000"/>
            </a:spcAft>
            <a:buNone/>
          </a:pPr>
          <a:endParaRPr lang="en-US" sz="2700" kern="1200" dirty="0"/>
        </a:p>
      </dsp:txBody>
      <dsp:txXfrm>
        <a:off x="8276" y="1249767"/>
        <a:ext cx="3162576" cy="2472597"/>
      </dsp:txXfrm>
    </dsp:sp>
    <dsp:sp modelId="{DFA2D33E-5230-4055-A54C-F63EA311C5A2}">
      <dsp:nvSpPr>
        <dsp:cNvPr id="0" name=""/>
        <dsp:cNvSpPr/>
      </dsp:nvSpPr>
      <dsp:spPr>
        <a:xfrm>
          <a:off x="3278748" y="300994"/>
          <a:ext cx="3162576" cy="9487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4" tIns="249914" rIns="249914" bIns="249914" numCol="1" spcCol="1270" anchor="ctr" anchorCtr="0">
          <a:noAutofit/>
        </a:bodyPr>
        <a:lstStyle/>
        <a:p>
          <a:pPr marL="0" lvl="0" indent="0" algn="ctr" defTabSz="1600200">
            <a:lnSpc>
              <a:spcPct val="90000"/>
            </a:lnSpc>
            <a:spcBef>
              <a:spcPct val="0"/>
            </a:spcBef>
            <a:spcAft>
              <a:spcPct val="35000"/>
            </a:spcAft>
            <a:buNone/>
          </a:pPr>
          <a:r>
            <a:rPr lang="en-US" sz="3600" kern="1200"/>
            <a:t>Implement</a:t>
          </a:r>
        </a:p>
      </dsp:txBody>
      <dsp:txXfrm>
        <a:off x="3278748" y="300994"/>
        <a:ext cx="3162576" cy="948773"/>
      </dsp:txXfrm>
    </dsp:sp>
    <dsp:sp modelId="{A7FCFC8D-F731-4787-BEC3-A965AB66789D}">
      <dsp:nvSpPr>
        <dsp:cNvPr id="0" name=""/>
        <dsp:cNvSpPr/>
      </dsp:nvSpPr>
      <dsp:spPr>
        <a:xfrm>
          <a:off x="3278748" y="1249767"/>
          <a:ext cx="3162576" cy="24725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392" tIns="312392" rIns="312392" bIns="312392" numCol="1" spcCol="1270" anchor="t" anchorCtr="0">
          <a:noAutofit/>
        </a:bodyPr>
        <a:lstStyle/>
        <a:p>
          <a:pPr marL="0" lvl="0" indent="0" algn="l" defTabSz="1200150">
            <a:lnSpc>
              <a:spcPct val="90000"/>
            </a:lnSpc>
            <a:spcBef>
              <a:spcPct val="0"/>
            </a:spcBef>
            <a:spcAft>
              <a:spcPct val="35000"/>
            </a:spcAft>
            <a:buNone/>
          </a:pPr>
          <a:r>
            <a:rPr lang="en-US" sz="2700" kern="1200" dirty="0"/>
            <a:t>Implement Appropriate Precautions</a:t>
          </a:r>
        </a:p>
      </dsp:txBody>
      <dsp:txXfrm>
        <a:off x="3278748" y="1249767"/>
        <a:ext cx="3162576" cy="2472597"/>
      </dsp:txXfrm>
    </dsp:sp>
    <dsp:sp modelId="{8D41927D-0870-46E8-8F56-B5AB032AA5F2}">
      <dsp:nvSpPr>
        <dsp:cNvPr id="0" name=""/>
        <dsp:cNvSpPr/>
      </dsp:nvSpPr>
      <dsp:spPr>
        <a:xfrm>
          <a:off x="6549219" y="300994"/>
          <a:ext cx="3162576" cy="94877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9914" tIns="249914" rIns="249914" bIns="249914" numCol="1" spcCol="1270" anchor="ctr" anchorCtr="0">
          <a:noAutofit/>
        </a:bodyPr>
        <a:lstStyle/>
        <a:p>
          <a:pPr marL="0" lvl="0" indent="0" algn="ctr" defTabSz="1600200">
            <a:lnSpc>
              <a:spcPct val="90000"/>
            </a:lnSpc>
            <a:spcBef>
              <a:spcPct val="0"/>
            </a:spcBef>
            <a:spcAft>
              <a:spcPct val="35000"/>
            </a:spcAft>
            <a:buNone/>
          </a:pPr>
          <a:r>
            <a:rPr lang="en-US" sz="3600" kern="1200" dirty="0"/>
            <a:t>Disinfect</a:t>
          </a:r>
        </a:p>
      </dsp:txBody>
      <dsp:txXfrm>
        <a:off x="6549219" y="300994"/>
        <a:ext cx="3162576" cy="948773"/>
      </dsp:txXfrm>
    </dsp:sp>
    <dsp:sp modelId="{ADB49E62-FC58-4D77-AF36-0BE726FE9471}">
      <dsp:nvSpPr>
        <dsp:cNvPr id="0" name=""/>
        <dsp:cNvSpPr/>
      </dsp:nvSpPr>
      <dsp:spPr>
        <a:xfrm>
          <a:off x="6549219" y="1249767"/>
          <a:ext cx="3162576" cy="24725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392" tIns="312392" rIns="312392" bIns="312392" numCol="1" spcCol="1270" anchor="t" anchorCtr="0">
          <a:noAutofit/>
        </a:bodyPr>
        <a:lstStyle/>
        <a:p>
          <a:pPr marL="0" lvl="0" indent="0" algn="l" defTabSz="1200150">
            <a:lnSpc>
              <a:spcPct val="90000"/>
            </a:lnSpc>
            <a:spcBef>
              <a:spcPct val="0"/>
            </a:spcBef>
            <a:spcAft>
              <a:spcPct val="35000"/>
            </a:spcAft>
            <a:buFont typeface="Arial" panose="020B0604020202020204" pitchFamily="34" charset="0"/>
            <a:buNone/>
          </a:pPr>
          <a:r>
            <a:rPr lang="en-US" sz="2700" kern="1200" dirty="0"/>
            <a:t>Hands</a:t>
          </a:r>
        </a:p>
        <a:p>
          <a:pPr marL="0" lvl="0" indent="0" algn="l" defTabSz="1200150">
            <a:lnSpc>
              <a:spcPct val="90000"/>
            </a:lnSpc>
            <a:spcBef>
              <a:spcPct val="0"/>
            </a:spcBef>
            <a:spcAft>
              <a:spcPct val="35000"/>
            </a:spcAft>
            <a:buFont typeface="Arial" panose="020B0604020202020204" pitchFamily="34" charset="0"/>
            <a:buNone/>
          </a:pPr>
          <a:endParaRPr lang="en-US" sz="2700" kern="1200" dirty="0"/>
        </a:p>
        <a:p>
          <a:pPr marL="0" lvl="0" indent="0" algn="l" defTabSz="1200150">
            <a:lnSpc>
              <a:spcPct val="90000"/>
            </a:lnSpc>
            <a:spcBef>
              <a:spcPct val="0"/>
            </a:spcBef>
            <a:spcAft>
              <a:spcPct val="35000"/>
            </a:spcAft>
            <a:buNone/>
          </a:pPr>
          <a:r>
            <a:rPr lang="en-US" sz="2700" kern="1200" dirty="0"/>
            <a:t>Equipment </a:t>
          </a:r>
        </a:p>
      </dsp:txBody>
      <dsp:txXfrm>
        <a:off x="6549219" y="1249767"/>
        <a:ext cx="3162576" cy="2472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E05A8-C327-447D-882D-6C6F74A3F24E}">
      <dsp:nvSpPr>
        <dsp:cNvPr id="0" name=""/>
        <dsp:cNvSpPr/>
      </dsp:nvSpPr>
      <dsp:spPr>
        <a:xfrm>
          <a:off x="0" y="2454"/>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8AB5F-E1A6-4CB8-B34A-4B713CA8B591}">
      <dsp:nvSpPr>
        <dsp:cNvPr id="0" name=""/>
        <dsp:cNvSpPr/>
      </dsp:nvSpPr>
      <dsp:spPr>
        <a:xfrm>
          <a:off x="113970" y="87226"/>
          <a:ext cx="207421" cy="2072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F1BBA0-21B3-4484-AB09-7CD534B8C507}">
      <dsp:nvSpPr>
        <dsp:cNvPr id="0" name=""/>
        <dsp:cNvSpPr/>
      </dsp:nvSpPr>
      <dsp:spPr>
        <a:xfrm>
          <a:off x="435362" y="2454"/>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Agency for Healthcare Research and Quality (AHRQ).  Guidelines to Prevent Central Line associated Blood Stream Infections. </a:t>
          </a:r>
          <a:r>
            <a:rPr lang="en-US" sz="1400" kern="1200">
              <a:hlinkClick xmlns:r="http://schemas.openxmlformats.org/officeDocument/2006/relationships" r:id="rId3"/>
            </a:rPr>
            <a:t>https://www.ahrq.gov/hai/clabsi-tools/appendix-3.html</a:t>
          </a:r>
          <a:r>
            <a:rPr lang="en-US" sz="1400" kern="1200"/>
            <a:t>  </a:t>
          </a:r>
        </a:p>
      </dsp:txBody>
      <dsp:txXfrm>
        <a:off x="435362" y="2454"/>
        <a:ext cx="9265230" cy="412083"/>
      </dsp:txXfrm>
    </dsp:sp>
    <dsp:sp modelId="{4F620985-5446-4F6F-9D52-1F6A011B213B}">
      <dsp:nvSpPr>
        <dsp:cNvPr id="0" name=""/>
        <dsp:cNvSpPr/>
      </dsp:nvSpPr>
      <dsp:spPr>
        <a:xfrm>
          <a:off x="0" y="517559"/>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0BAD8A-BDAD-44B2-B495-190B0BDF906F}">
      <dsp:nvSpPr>
        <dsp:cNvPr id="0" name=""/>
        <dsp:cNvSpPr/>
      </dsp:nvSpPr>
      <dsp:spPr>
        <a:xfrm>
          <a:off x="113970" y="602330"/>
          <a:ext cx="207421" cy="20721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09D911-9820-4EB3-929D-C9A780C4E23B}">
      <dsp:nvSpPr>
        <dsp:cNvPr id="0" name=""/>
        <dsp:cNvSpPr/>
      </dsp:nvSpPr>
      <dsp:spPr>
        <a:xfrm>
          <a:off x="435362" y="517559"/>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Centers for Disease and Control and Prevention (CDC). Handwashing: Clean Hands Save Lives </a:t>
          </a:r>
          <a:r>
            <a:rPr lang="en-US" sz="1400" kern="1200">
              <a:hlinkClick xmlns:r="http://schemas.openxmlformats.org/officeDocument/2006/relationships" r:id="rId6"/>
            </a:rPr>
            <a:t>https://www.cdc.gov/handwashing/index.html</a:t>
          </a:r>
          <a:r>
            <a:rPr lang="en-US" sz="1400" kern="1200"/>
            <a:t> (2020).</a:t>
          </a:r>
        </a:p>
      </dsp:txBody>
      <dsp:txXfrm>
        <a:off x="435362" y="517559"/>
        <a:ext cx="9265230" cy="412083"/>
      </dsp:txXfrm>
    </dsp:sp>
    <dsp:sp modelId="{EBC867A7-7BB8-41AA-ADFB-664994ABBEA2}">
      <dsp:nvSpPr>
        <dsp:cNvPr id="0" name=""/>
        <dsp:cNvSpPr/>
      </dsp:nvSpPr>
      <dsp:spPr>
        <a:xfrm>
          <a:off x="0" y="1032663"/>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C071C-0575-4291-9246-8B174D90155D}">
      <dsp:nvSpPr>
        <dsp:cNvPr id="0" name=""/>
        <dsp:cNvSpPr/>
      </dsp:nvSpPr>
      <dsp:spPr>
        <a:xfrm>
          <a:off x="113970" y="1117435"/>
          <a:ext cx="207421" cy="2072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EBA78A-65B7-44BE-A3D8-64A3D3C438EA}">
      <dsp:nvSpPr>
        <dsp:cNvPr id="0" name=""/>
        <dsp:cNvSpPr/>
      </dsp:nvSpPr>
      <dsp:spPr>
        <a:xfrm>
          <a:off x="435362" y="1032663"/>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CDC. </a:t>
          </a:r>
          <a:r>
            <a:rPr lang="en-US" sz="1400" kern="1200">
              <a:hlinkClick xmlns:r="http://schemas.openxmlformats.org/officeDocument/2006/relationships" r:id="rId9"/>
            </a:rPr>
            <a:t>https://www.cdc.gov/infectioncontrol/pdf/guidelines/cauti-guidelines-H.pdf</a:t>
          </a:r>
          <a:r>
            <a:rPr lang="en-US" sz="1400" kern="1200"/>
            <a:t> </a:t>
          </a:r>
        </a:p>
      </dsp:txBody>
      <dsp:txXfrm>
        <a:off x="435362" y="1032663"/>
        <a:ext cx="9265230" cy="412083"/>
      </dsp:txXfrm>
    </dsp:sp>
    <dsp:sp modelId="{427CD6E3-DE1F-4E25-8C9D-2C3BEAE37B5A}">
      <dsp:nvSpPr>
        <dsp:cNvPr id="0" name=""/>
        <dsp:cNvSpPr/>
      </dsp:nvSpPr>
      <dsp:spPr>
        <a:xfrm>
          <a:off x="0" y="1547768"/>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2FBD3-FBD5-4263-A2A4-33CD0651F8B5}">
      <dsp:nvSpPr>
        <dsp:cNvPr id="0" name=""/>
        <dsp:cNvSpPr/>
      </dsp:nvSpPr>
      <dsp:spPr>
        <a:xfrm>
          <a:off x="113970" y="1632539"/>
          <a:ext cx="207421" cy="20721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BA543F-824F-4047-8DE3-C59257312A78}">
      <dsp:nvSpPr>
        <dsp:cNvPr id="0" name=""/>
        <dsp:cNvSpPr/>
      </dsp:nvSpPr>
      <dsp:spPr>
        <a:xfrm>
          <a:off x="435362" y="1547768"/>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CDC. </a:t>
          </a:r>
          <a:r>
            <a:rPr lang="en-US" sz="1400" kern="1200">
              <a:hlinkClick xmlns:r="http://schemas.openxmlformats.org/officeDocument/2006/relationships" r:id="rId9"/>
            </a:rPr>
            <a:t>https://www.cdc.gov/infectioncontrol/pdf/guidelines/cauti-guidelines-H.pdf</a:t>
          </a:r>
          <a:r>
            <a:rPr lang="en-US" sz="1400" kern="1200"/>
            <a:t> </a:t>
          </a:r>
        </a:p>
      </dsp:txBody>
      <dsp:txXfrm>
        <a:off x="435362" y="1547768"/>
        <a:ext cx="9265230" cy="412083"/>
      </dsp:txXfrm>
    </dsp:sp>
    <dsp:sp modelId="{A4727F27-3ED9-4588-ABCF-777F980EDE35}">
      <dsp:nvSpPr>
        <dsp:cNvPr id="0" name=""/>
        <dsp:cNvSpPr/>
      </dsp:nvSpPr>
      <dsp:spPr>
        <a:xfrm>
          <a:off x="0" y="2062872"/>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77A3A-433A-406A-97C6-70E4CF387BF8}">
      <dsp:nvSpPr>
        <dsp:cNvPr id="0" name=""/>
        <dsp:cNvSpPr/>
      </dsp:nvSpPr>
      <dsp:spPr>
        <a:xfrm>
          <a:off x="113970" y="2147644"/>
          <a:ext cx="207421" cy="207219"/>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C63B39-1061-4BBA-B9AA-E4BA4A24A763}">
      <dsp:nvSpPr>
        <dsp:cNvPr id="0" name=""/>
        <dsp:cNvSpPr/>
      </dsp:nvSpPr>
      <dsp:spPr>
        <a:xfrm>
          <a:off x="435362" y="2062872"/>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CDC. Isolation Precautions. </a:t>
          </a:r>
          <a:r>
            <a:rPr lang="en-US" sz="1400" kern="1200">
              <a:hlinkClick xmlns:r="http://schemas.openxmlformats.org/officeDocument/2006/relationships" r:id="rId14"/>
            </a:rPr>
            <a:t>https://www.cdc.gov/infectioncontrol/guidelines/isolation/index.html</a:t>
          </a:r>
          <a:endParaRPr lang="en-US" sz="1400" kern="1200"/>
        </a:p>
      </dsp:txBody>
      <dsp:txXfrm>
        <a:off x="435362" y="2062872"/>
        <a:ext cx="9265230" cy="412083"/>
      </dsp:txXfrm>
    </dsp:sp>
    <dsp:sp modelId="{4C10048E-5208-4B91-A462-CCA664E4BF82}">
      <dsp:nvSpPr>
        <dsp:cNvPr id="0" name=""/>
        <dsp:cNvSpPr/>
      </dsp:nvSpPr>
      <dsp:spPr>
        <a:xfrm>
          <a:off x="0" y="2577977"/>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5E74B-C3DC-40C2-B6FF-C34D81657929}">
      <dsp:nvSpPr>
        <dsp:cNvPr id="0" name=""/>
        <dsp:cNvSpPr/>
      </dsp:nvSpPr>
      <dsp:spPr>
        <a:xfrm>
          <a:off x="113970" y="2662748"/>
          <a:ext cx="207421" cy="207219"/>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9D217-986D-41D2-A592-F3E0EE147DD3}">
      <dsp:nvSpPr>
        <dsp:cNvPr id="0" name=""/>
        <dsp:cNvSpPr/>
      </dsp:nvSpPr>
      <dsp:spPr>
        <a:xfrm>
          <a:off x="435362" y="2577977"/>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NHSN: </a:t>
          </a:r>
          <a:r>
            <a:rPr lang="en-US" sz="1400" kern="1200">
              <a:hlinkClick xmlns:r="http://schemas.openxmlformats.org/officeDocument/2006/relationships" r:id="rId17"/>
            </a:rPr>
            <a:t>https://www.cdc.gov/nhsn/training/patient-safety-component/index.html</a:t>
          </a:r>
          <a:endParaRPr lang="en-US" sz="1400" kern="1200"/>
        </a:p>
      </dsp:txBody>
      <dsp:txXfrm>
        <a:off x="435362" y="2577977"/>
        <a:ext cx="9265230" cy="412083"/>
      </dsp:txXfrm>
    </dsp:sp>
    <dsp:sp modelId="{0834F7D6-C17E-4A6C-97C9-0259B9815A70}">
      <dsp:nvSpPr>
        <dsp:cNvPr id="0" name=""/>
        <dsp:cNvSpPr/>
      </dsp:nvSpPr>
      <dsp:spPr>
        <a:xfrm>
          <a:off x="0" y="3093082"/>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C1939-BAB2-43E0-BCCB-B2C92D652712}">
      <dsp:nvSpPr>
        <dsp:cNvPr id="0" name=""/>
        <dsp:cNvSpPr/>
      </dsp:nvSpPr>
      <dsp:spPr>
        <a:xfrm>
          <a:off x="113970" y="3177853"/>
          <a:ext cx="207421" cy="207219"/>
        </a:xfrm>
        <a:prstGeom prst="rect">
          <a:avLst/>
        </a:prstGeom>
        <a:blipFill>
          <a:blip xmlns:r="http://schemas.openxmlformats.org/officeDocument/2006/relationships"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085FBC-F1E3-4879-8D31-DDC153180996}">
      <dsp:nvSpPr>
        <dsp:cNvPr id="0" name=""/>
        <dsp:cNvSpPr/>
      </dsp:nvSpPr>
      <dsp:spPr>
        <a:xfrm>
          <a:off x="435362" y="3093082"/>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World Health Organization. Save lives clean your hands. Retrieved from </a:t>
          </a:r>
          <a:r>
            <a:rPr lang="en-US" sz="1400" kern="1200">
              <a:hlinkClick xmlns:r="http://schemas.openxmlformats.org/officeDocument/2006/relationships" r:id="rId20"/>
            </a:rPr>
            <a:t>https://www.who.int/campaigns/world-hand-hygiene-day</a:t>
          </a:r>
          <a:r>
            <a:rPr lang="en-US" sz="1400" kern="1200"/>
            <a:t> </a:t>
          </a:r>
        </a:p>
      </dsp:txBody>
      <dsp:txXfrm>
        <a:off x="435362" y="3093082"/>
        <a:ext cx="9265230" cy="412083"/>
      </dsp:txXfrm>
    </dsp:sp>
    <dsp:sp modelId="{2342C31A-6A64-4D00-97F2-CC5351F315CB}">
      <dsp:nvSpPr>
        <dsp:cNvPr id="0" name=""/>
        <dsp:cNvSpPr/>
      </dsp:nvSpPr>
      <dsp:spPr>
        <a:xfrm>
          <a:off x="0" y="3608186"/>
          <a:ext cx="9720262" cy="3767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900295-D1A0-47C4-99CF-83C15E4DFE3C}">
      <dsp:nvSpPr>
        <dsp:cNvPr id="0" name=""/>
        <dsp:cNvSpPr/>
      </dsp:nvSpPr>
      <dsp:spPr>
        <a:xfrm>
          <a:off x="113970" y="3692958"/>
          <a:ext cx="207421" cy="207219"/>
        </a:xfrm>
        <a:prstGeom prst="rect">
          <a:avLst/>
        </a:prstGeom>
        <a:blipFill>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EDF2C1-F8E0-4A6B-BF2B-F95E68227D16}">
      <dsp:nvSpPr>
        <dsp:cNvPr id="0" name=""/>
        <dsp:cNvSpPr/>
      </dsp:nvSpPr>
      <dsp:spPr>
        <a:xfrm>
          <a:off x="435362" y="3608186"/>
          <a:ext cx="9265230" cy="412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612" tIns="43612" rIns="43612" bIns="43612" numCol="1" spcCol="1270" anchor="ctr" anchorCtr="0">
          <a:noAutofit/>
        </a:bodyPr>
        <a:lstStyle/>
        <a:p>
          <a:pPr marL="0" lvl="0" indent="0" algn="l" defTabSz="622300">
            <a:lnSpc>
              <a:spcPct val="90000"/>
            </a:lnSpc>
            <a:spcBef>
              <a:spcPct val="0"/>
            </a:spcBef>
            <a:spcAft>
              <a:spcPct val="35000"/>
            </a:spcAft>
            <a:buNone/>
          </a:pPr>
          <a:r>
            <a:rPr lang="en-US" sz="1400" kern="1200"/>
            <a:t>World Health Organization. 2010. The burden of health care associated infection worldwide. Retrieved from </a:t>
          </a:r>
          <a:r>
            <a:rPr lang="en-US" sz="1400" kern="1200">
              <a:hlinkClick xmlns:r="http://schemas.openxmlformats.org/officeDocument/2006/relationships" r:id="rId23"/>
            </a:rPr>
            <a:t>https://www.who.int/news-room/feature-stories/detail/the-burden-of-health-care-associated-infection-worldwide</a:t>
          </a:r>
          <a:r>
            <a:rPr lang="en-US" sz="1400" kern="1200"/>
            <a:t> </a:t>
          </a:r>
        </a:p>
      </dsp:txBody>
      <dsp:txXfrm>
        <a:off x="435362" y="3608186"/>
        <a:ext cx="9265230" cy="412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87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236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876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9246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066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30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5139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0444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8548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760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78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79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1/24/2024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8623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19.png"/><Relationship Id="rId2" Type="http://schemas.openxmlformats.org/officeDocument/2006/relationships/hyperlink" Target="https://www.health.state.mn.us/facilities/patientsafety/infectioncontrol/pre/standard.html"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health.state.mn.us/facilities/patientsafety/infectioncontrol/ppe/comp/gowns.html" TargetMode="External"/><Relationship Id="rId4" Type="http://schemas.openxmlformats.org/officeDocument/2006/relationships/hyperlink" Target="https://www.health.state.mn.us/facilities/patientsafety/infectioncontrol/ppe/comp/glove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state.mn.us/facilities/patientsafety/infectioncontrol/ppe/comp/gloves.html" TargetMode="External"/><Relationship Id="rId7" Type="http://schemas.openxmlformats.org/officeDocument/2006/relationships/image" Target="../media/image19.png"/><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health.state.mn.us/facilities/patientsafety/infectioncontrol/ppe/comp/gown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ealth.state.mn.us/facilities/patientsafety/infectioncontrol/ppe/comp/n95.html" TargetMode="External"/><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www.health.state.mn.us/facilities/patientsafety/infectioncontrol/ppe/comp/papr.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ealth.state.mn.us/facilities/patientsafety/infectioncontrol/ppe/comp/papr.html" TargetMode="External"/><Relationship Id="rId2" Type="http://schemas.openxmlformats.org/officeDocument/2006/relationships/hyperlink" Target="https://www.health.state.mn.us/facilities/patientsafety/infectioncontrol/ppe/comp/n95.html" TargetMode="Externa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state.mn.us/facilities/patientsafety/infectioncontrol/ppe/comp/gowns.html" TargetMode="External"/><Relationship Id="rId2" Type="http://schemas.openxmlformats.org/officeDocument/2006/relationships/hyperlink" Target="https://www.health.state.mn.us/facilities/patientsafety/infectioncontrol/ppe/comp/gloves.html"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mailto:mmartinez4@.org" TargetMode="External"/><Relationship Id="rId2" Type="http://schemas.openxmlformats.org/officeDocument/2006/relationships/hyperlink" Target="mailto:bdalrymple@echd.org" TargetMode="External"/><Relationship Id="rId1" Type="http://schemas.openxmlformats.org/officeDocument/2006/relationships/slideLayout" Target="../slideLayouts/slideLayout2.xml"/><Relationship Id="rId4" Type="http://schemas.openxmlformats.org/officeDocument/2006/relationships/hyperlink" Target="mailto:ldix@echd.org"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forms.office.com/r/byyLZhSusg"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C0F30-5FCD-E3FB-985B-C96C14D17007}"/>
              </a:ext>
            </a:extLst>
          </p:cNvPr>
          <p:cNvSpPr>
            <a:spLocks noGrp="1"/>
          </p:cNvSpPr>
          <p:nvPr>
            <p:ph type="ctrTitle"/>
          </p:nvPr>
        </p:nvSpPr>
        <p:spPr>
          <a:xfrm>
            <a:off x="634276" y="640080"/>
            <a:ext cx="4208656" cy="3034857"/>
          </a:xfrm>
        </p:spPr>
        <p:txBody>
          <a:bodyPr anchor="b">
            <a:normAutofit/>
          </a:bodyPr>
          <a:lstStyle/>
          <a:p>
            <a:r>
              <a:rPr lang="en-US" sz="4400">
                <a:solidFill>
                  <a:srgbClr val="FFFFFF"/>
                </a:solidFill>
              </a:rPr>
              <a:t>Infection Prevention</a:t>
            </a:r>
          </a:p>
        </p:txBody>
      </p:sp>
      <p:sp>
        <p:nvSpPr>
          <p:cNvPr id="3" name="Subtitle 2">
            <a:extLst>
              <a:ext uri="{FF2B5EF4-FFF2-40B4-BE49-F238E27FC236}">
                <a16:creationId xmlns:a16="http://schemas.microsoft.com/office/drawing/2014/main" id="{EC25CD9C-CF30-2F35-0742-D370A9A80B92}"/>
              </a:ext>
            </a:extLst>
          </p:cNvPr>
          <p:cNvSpPr>
            <a:spLocks noGrp="1"/>
          </p:cNvSpPr>
          <p:nvPr>
            <p:ph type="subTitle" idx="1"/>
          </p:nvPr>
        </p:nvSpPr>
        <p:spPr>
          <a:xfrm>
            <a:off x="638921" y="3849539"/>
            <a:ext cx="4204012" cy="2359417"/>
          </a:xfrm>
        </p:spPr>
        <p:txBody>
          <a:bodyPr anchor="t">
            <a:normAutofit/>
          </a:bodyPr>
          <a:lstStyle/>
          <a:p>
            <a:pPr algn="r"/>
            <a:r>
              <a:rPr lang="en-US" sz="1600">
                <a:solidFill>
                  <a:srgbClr val="FFFFFF"/>
                </a:solidFill>
              </a:rPr>
              <a:t>Brenda Dalrymple, BSN, RN,CIC, </a:t>
            </a:r>
          </a:p>
          <a:p>
            <a:pPr algn="r"/>
            <a:endParaRPr lang="en-US" sz="1600">
              <a:solidFill>
                <a:srgbClr val="FFFFFF"/>
              </a:solidFill>
            </a:endParaRPr>
          </a:p>
        </p:txBody>
      </p:sp>
      <p:cxnSp>
        <p:nvCxnSpPr>
          <p:cNvPr id="22" name="Straight Connector 21">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All for none: All of us can make a difference to prevent all health care-associated infections. Our goal must be none.">
            <a:extLst>
              <a:ext uri="{FF2B5EF4-FFF2-40B4-BE49-F238E27FC236}">
                <a16:creationId xmlns:a16="http://schemas.microsoft.com/office/drawing/2014/main" id="{E9AFD074-A118-2A84-E798-48A83C259E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8573" y="1688086"/>
            <a:ext cx="6136991" cy="397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87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604E-6F4F-9A41-0147-53C5BA5C8EDC}"/>
              </a:ext>
            </a:extLst>
          </p:cNvPr>
          <p:cNvSpPr>
            <a:spLocks noGrp="1"/>
          </p:cNvSpPr>
          <p:nvPr>
            <p:ph type="title"/>
          </p:nvPr>
        </p:nvSpPr>
        <p:spPr>
          <a:xfrm>
            <a:off x="1024129" y="585216"/>
            <a:ext cx="6123120" cy="1499616"/>
          </a:xfrm>
        </p:spPr>
        <p:txBody>
          <a:bodyPr>
            <a:normAutofit/>
          </a:bodyPr>
          <a:lstStyle/>
          <a:p>
            <a:r>
              <a:rPr lang="en-US" b="1" dirty="0"/>
              <a:t>Help Prevent CLABSI!!!</a:t>
            </a:r>
            <a:endParaRPr lang="en-US" dirty="0"/>
          </a:p>
        </p:txBody>
      </p:sp>
      <p:sp>
        <p:nvSpPr>
          <p:cNvPr id="3" name="Content Placeholder 2">
            <a:extLst>
              <a:ext uri="{FF2B5EF4-FFF2-40B4-BE49-F238E27FC236}">
                <a16:creationId xmlns:a16="http://schemas.microsoft.com/office/drawing/2014/main" id="{BD44DE77-E835-872D-1C30-C6517DB8557B}"/>
              </a:ext>
            </a:extLst>
          </p:cNvPr>
          <p:cNvSpPr>
            <a:spLocks noGrp="1"/>
          </p:cNvSpPr>
          <p:nvPr>
            <p:ph idx="1"/>
          </p:nvPr>
        </p:nvSpPr>
        <p:spPr>
          <a:xfrm>
            <a:off x="1024128" y="2286000"/>
            <a:ext cx="6225757" cy="3931920"/>
          </a:xfrm>
        </p:spPr>
        <p:txBody>
          <a:bodyPr>
            <a:normAutofit/>
          </a:bodyPr>
          <a:lstStyle/>
          <a:p>
            <a:pPr marL="0" indent="0">
              <a:buNone/>
            </a:pPr>
            <a:r>
              <a:rPr lang="en-US" sz="1700" b="1" dirty="0"/>
              <a:t> </a:t>
            </a:r>
            <a:r>
              <a:rPr lang="en-US" sz="1700" dirty="0"/>
              <a:t>Follow proper insertion techniques</a:t>
            </a:r>
          </a:p>
          <a:p>
            <a:pPr marL="742950" lvl="1" indent="-285750"/>
            <a:r>
              <a:rPr lang="en-US" sz="1700" dirty="0"/>
              <a:t>Perform hand hygiene before insertion or manipulation</a:t>
            </a:r>
          </a:p>
          <a:p>
            <a:pPr marL="742950" lvl="1" indent="-285750"/>
            <a:r>
              <a:rPr lang="en-US" sz="1700" dirty="0"/>
              <a:t>Adhere to aseptic technique</a:t>
            </a:r>
          </a:p>
          <a:p>
            <a:pPr marL="0" indent="0">
              <a:buNone/>
            </a:pPr>
            <a:r>
              <a:rPr lang="en-US" sz="1700" dirty="0"/>
              <a:t>Choose best insertion site based on individual patient characteristics.</a:t>
            </a:r>
          </a:p>
          <a:p>
            <a:pPr marL="742950" lvl="1" indent="-285750">
              <a:buFont typeface="Arial" panose="020B0604020202020204" pitchFamily="34" charset="0"/>
              <a:buChar char="•"/>
            </a:pPr>
            <a:r>
              <a:rPr lang="en-US" sz="1700" dirty="0"/>
              <a:t>Avoid femoral sites</a:t>
            </a:r>
          </a:p>
          <a:p>
            <a:pPr marL="742950" lvl="1" indent="-285750">
              <a:buFont typeface="Arial" panose="020B0604020202020204" pitchFamily="34" charset="0"/>
              <a:buChar char="•"/>
            </a:pPr>
            <a:r>
              <a:rPr lang="en-US" sz="1700" dirty="0"/>
              <a:t>SC is preferred site</a:t>
            </a:r>
          </a:p>
          <a:p>
            <a:pPr marL="742950" lvl="1" indent="-285750">
              <a:buFont typeface="Arial" panose="020B0604020202020204" pitchFamily="34" charset="0"/>
              <a:buChar char="•"/>
            </a:pPr>
            <a:r>
              <a:rPr lang="en-US" sz="1700" dirty="0"/>
              <a:t>Use ultrasound guidance for insertion </a:t>
            </a:r>
          </a:p>
          <a:p>
            <a:pPr marL="0" indent="0">
              <a:buNone/>
            </a:pPr>
            <a:r>
              <a:rPr lang="en-US" sz="1700" dirty="0"/>
              <a:t>Maintenance/Duration</a:t>
            </a:r>
          </a:p>
          <a:p>
            <a:pPr marL="742950" lvl="1" indent="-285750">
              <a:buFont typeface="Arial" panose="020B0604020202020204" pitchFamily="34" charset="0"/>
              <a:buChar char="•"/>
            </a:pPr>
            <a:r>
              <a:rPr lang="en-US" sz="1700" dirty="0"/>
              <a:t>Promptly remove lines when no longer medically necessary</a:t>
            </a:r>
          </a:p>
          <a:p>
            <a:endParaRPr lang="en-US" sz="1700" dirty="0"/>
          </a:p>
          <a:p>
            <a:endParaRPr lang="en-US" sz="1700" dirty="0"/>
          </a:p>
        </p:txBody>
      </p:sp>
      <p:pic>
        <p:nvPicPr>
          <p:cNvPr id="7" name="Picture 6">
            <a:extLst>
              <a:ext uri="{FF2B5EF4-FFF2-40B4-BE49-F238E27FC236}">
                <a16:creationId xmlns:a16="http://schemas.microsoft.com/office/drawing/2014/main" id="{374EA711-CD31-354D-C24A-C46E3D7DBAFB}"/>
              </a:ext>
            </a:extLst>
          </p:cNvPr>
          <p:cNvPicPr>
            <a:picLocks noChangeAspect="1"/>
          </p:cNvPicPr>
          <p:nvPr/>
        </p:nvPicPr>
        <p:blipFill rotWithShape="1">
          <a:blip r:embed="rId2"/>
          <a:srcRect l="3767" r="2" b="2"/>
          <a:stretch/>
        </p:blipFill>
        <p:spPr>
          <a:xfrm>
            <a:off x="7399176" y="585216"/>
            <a:ext cx="4591284" cy="3174916"/>
          </a:xfrm>
          <a:prstGeom prst="rect">
            <a:avLst/>
          </a:prstGeom>
        </p:spPr>
      </p:pic>
      <p:sp>
        <p:nvSpPr>
          <p:cNvPr id="4" name="Date Placeholder 3">
            <a:extLst>
              <a:ext uri="{FF2B5EF4-FFF2-40B4-BE49-F238E27FC236}">
                <a16:creationId xmlns:a16="http://schemas.microsoft.com/office/drawing/2014/main" id="{ED2A3C47-F4E8-C5E4-CA4B-C42CD4EB605B}"/>
              </a:ext>
            </a:extLst>
          </p:cNvPr>
          <p:cNvSpPr>
            <a:spLocks noGrp="1"/>
          </p:cNvSpPr>
          <p:nvPr>
            <p:ph type="dt" sz="half" idx="10"/>
          </p:nvPr>
        </p:nvSpPr>
        <p:spPr>
          <a:xfrm>
            <a:off x="1024129" y="6470704"/>
            <a:ext cx="2154143" cy="274320"/>
          </a:xfrm>
        </p:spPr>
        <p:txBody>
          <a:bodyPr>
            <a:normAutofit/>
          </a:bodyPr>
          <a:lstStyle/>
          <a:p>
            <a:pPr>
              <a:spcAft>
                <a:spcPts val="600"/>
              </a:spcAft>
              <a:defRPr/>
            </a:pPr>
            <a:r>
              <a:rPr lang="en-US"/>
              <a:t>9/3/20XX</a:t>
            </a:r>
          </a:p>
        </p:txBody>
      </p:sp>
      <p:sp>
        <p:nvSpPr>
          <p:cNvPr id="5" name="Footer Placeholder 4">
            <a:extLst>
              <a:ext uri="{FF2B5EF4-FFF2-40B4-BE49-F238E27FC236}">
                <a16:creationId xmlns:a16="http://schemas.microsoft.com/office/drawing/2014/main" id="{2F6D7D73-34E4-8BAE-C7D9-85B1BA173F92}"/>
              </a:ext>
            </a:extLst>
          </p:cNvPr>
          <p:cNvSpPr>
            <a:spLocks noGrp="1"/>
          </p:cNvSpPr>
          <p:nvPr>
            <p:ph type="ftr" sz="quarter" idx="11"/>
          </p:nvPr>
        </p:nvSpPr>
        <p:spPr>
          <a:xfrm>
            <a:off x="4842932" y="6470704"/>
            <a:ext cx="5901459" cy="274320"/>
          </a:xfrm>
        </p:spPr>
        <p:txBody>
          <a:bodyPr>
            <a:normAutofit/>
          </a:bodyPr>
          <a:lstStyle/>
          <a:p>
            <a:pPr>
              <a:spcAft>
                <a:spcPts val="600"/>
              </a:spcAft>
              <a:defRPr/>
            </a:pPr>
            <a:r>
              <a:rPr lang="en-US"/>
              <a:t>Presentation Title</a:t>
            </a:r>
          </a:p>
        </p:txBody>
      </p:sp>
      <p:sp>
        <p:nvSpPr>
          <p:cNvPr id="6" name="Slide Number Placeholder 5">
            <a:extLst>
              <a:ext uri="{FF2B5EF4-FFF2-40B4-BE49-F238E27FC236}">
                <a16:creationId xmlns:a16="http://schemas.microsoft.com/office/drawing/2014/main" id="{14D68356-C46A-865B-4D24-12DF53054AB7}"/>
              </a:ext>
            </a:extLst>
          </p:cNvPr>
          <p:cNvSpPr>
            <a:spLocks noGrp="1"/>
          </p:cNvSpPr>
          <p:nvPr>
            <p:ph type="sldNum" sz="quarter" idx="12"/>
          </p:nvPr>
        </p:nvSpPr>
        <p:spPr>
          <a:xfrm>
            <a:off x="10837333" y="6470704"/>
            <a:ext cx="973667" cy="274320"/>
          </a:xfrm>
        </p:spPr>
        <p:txBody>
          <a:bodyPr>
            <a:normAutofit/>
          </a:bodyPr>
          <a:lstStyle/>
          <a:p>
            <a:pPr>
              <a:spcAft>
                <a:spcPts val="600"/>
              </a:spcAft>
              <a:defRPr/>
            </a:pPr>
            <a:fld id="{D76B855D-E9CC-4FF8-AD85-6CDC7B89A0DE}" type="slidenum">
              <a:rPr lang="en-US" smtClean="0"/>
              <a:pPr>
                <a:spcAft>
                  <a:spcPts val="600"/>
                </a:spcAft>
                <a:defRPr/>
              </a:pPr>
              <a:t>10</a:t>
            </a:fld>
            <a:endParaRPr lang="en-US"/>
          </a:p>
        </p:txBody>
      </p:sp>
    </p:spTree>
    <p:extLst>
      <p:ext uri="{BB962C8B-B14F-4D97-AF65-F5344CB8AC3E}">
        <p14:creationId xmlns:p14="http://schemas.microsoft.com/office/powerpoint/2010/main" val="292300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8F300-DA63-8AE0-9039-B6A03895063A}"/>
              </a:ext>
            </a:extLst>
          </p:cNvPr>
          <p:cNvSpPr>
            <a:spLocks noGrp="1"/>
          </p:cNvSpPr>
          <p:nvPr>
            <p:ph type="title"/>
          </p:nvPr>
        </p:nvSpPr>
        <p:spPr/>
        <p:txBody>
          <a:bodyPr/>
          <a:lstStyle/>
          <a:p>
            <a:r>
              <a:rPr lang="en-US" dirty="0"/>
              <a:t>SSI</a:t>
            </a:r>
            <a:br>
              <a:rPr lang="en-US" dirty="0"/>
            </a:br>
            <a:r>
              <a:rPr lang="en-US" dirty="0"/>
              <a:t>Surgical site infection</a:t>
            </a:r>
          </a:p>
        </p:txBody>
      </p:sp>
      <p:sp>
        <p:nvSpPr>
          <p:cNvPr id="3" name="Content Placeholder 2">
            <a:extLst>
              <a:ext uri="{FF2B5EF4-FFF2-40B4-BE49-F238E27FC236}">
                <a16:creationId xmlns:a16="http://schemas.microsoft.com/office/drawing/2014/main" id="{B8374928-67CD-7819-7465-F08C705B738F}"/>
              </a:ext>
            </a:extLst>
          </p:cNvPr>
          <p:cNvSpPr>
            <a:spLocks noGrp="1"/>
          </p:cNvSpPr>
          <p:nvPr>
            <p:ph idx="1"/>
          </p:nvPr>
        </p:nvSpPr>
        <p:spPr>
          <a:xfrm>
            <a:off x="729916" y="2084831"/>
            <a:ext cx="10748210" cy="4540557"/>
          </a:xfrm>
        </p:spPr>
        <p:txBody>
          <a:bodyPr>
            <a:normAutofit fontScale="92500" lnSpcReduction="20000"/>
          </a:bodyPr>
          <a:lstStyle/>
          <a:p>
            <a:r>
              <a:rPr lang="en-US" sz="1400" b="1" dirty="0"/>
              <a:t>Superficial incisional Surgical Site Infection (SSI):</a:t>
            </a:r>
            <a:r>
              <a:rPr lang="en-US" sz="1400" dirty="0"/>
              <a:t>Date of event occurs within 30 days following the NHSN operative procedure </a:t>
            </a:r>
            <a:r>
              <a:rPr lang="en-US" sz="1400" b="1" dirty="0"/>
              <a:t>AND</a:t>
            </a:r>
            <a:r>
              <a:rPr lang="en-US" sz="1400" dirty="0"/>
              <a:t> involves only skin and subcutaneous tissue of the incision </a:t>
            </a:r>
            <a:r>
              <a:rPr lang="en-US" sz="1400" b="1" dirty="0"/>
              <a:t>AND</a:t>
            </a:r>
            <a:r>
              <a:rPr lang="en-US" sz="1400" dirty="0"/>
              <a:t> patient has at least one of the following: </a:t>
            </a:r>
          </a:p>
          <a:p>
            <a:pPr marL="685800" lvl="1" indent="-228600">
              <a:buAutoNum type="alphaLcPeriod"/>
            </a:pPr>
            <a:r>
              <a:rPr lang="en-US" sz="1400" dirty="0"/>
              <a:t>purulent drainage from the superficial incision. </a:t>
            </a:r>
          </a:p>
          <a:p>
            <a:pPr marL="685800" lvl="1" indent="-228600">
              <a:buAutoNum type="alphaLcPeriod"/>
            </a:pPr>
            <a:r>
              <a:rPr lang="en-US" sz="1400" dirty="0"/>
              <a:t>organism(s) identified from an aseptically-obtained specimen from the superficial incision or subcutaneous tissue by a culture or nonculture based microbiologic testing method which is performed for purposes of clinical diagnosis or treatment</a:t>
            </a:r>
          </a:p>
          <a:p>
            <a:pPr marL="685800" lvl="1" indent="-228600">
              <a:buAutoNum type="alphaLcPeriod"/>
            </a:pPr>
            <a:r>
              <a:rPr lang="en-US" sz="1400" dirty="0"/>
              <a:t>a superficial incision that is deliberately opened by a surgeon, physician or physician designee and culture or non-culture-based testing of the superficial incision or subcutaneous tissue is not performed </a:t>
            </a:r>
            <a:r>
              <a:rPr lang="en-US" sz="1400" b="1" dirty="0"/>
              <a:t>AND</a:t>
            </a:r>
            <a:r>
              <a:rPr lang="en-US" sz="1400" dirty="0"/>
              <a:t> patient has at least one of the following signs or symptoms: localized pain or tenderness; localized swelling; erythema; or heat.</a:t>
            </a:r>
          </a:p>
          <a:p>
            <a:pPr marL="685800" lvl="1" indent="-228600">
              <a:buAutoNum type="alphaLcPeriod"/>
            </a:pPr>
            <a:r>
              <a:rPr lang="en-US" sz="1400" dirty="0"/>
              <a:t>diagnosis of a superficial incisional SSI by a physician or physician designee.</a:t>
            </a:r>
          </a:p>
          <a:p>
            <a:r>
              <a:rPr lang="en-US" sz="1400" b="1" dirty="0"/>
              <a:t>Deep incisional SSI: </a:t>
            </a:r>
            <a:r>
              <a:rPr lang="en-US" sz="1400" dirty="0"/>
              <a:t>Date of event occurs within 30 or 90 days following the NHSN operative procedure </a:t>
            </a:r>
            <a:r>
              <a:rPr lang="en-US" sz="1400" b="1" dirty="0"/>
              <a:t>AND</a:t>
            </a:r>
            <a:r>
              <a:rPr lang="en-US" sz="1400" dirty="0"/>
              <a:t> involves deep soft tissues of the incision (for example, fascial and muscle layers) </a:t>
            </a:r>
            <a:r>
              <a:rPr lang="en-US" sz="1400" b="1" dirty="0"/>
              <a:t>AND</a:t>
            </a:r>
            <a:r>
              <a:rPr lang="en-US" sz="1400" dirty="0"/>
              <a:t> patient has at least one of the following: </a:t>
            </a:r>
          </a:p>
          <a:p>
            <a:pPr marL="685800" lvl="1" indent="-228600">
              <a:buAutoNum type="alphaLcPeriod"/>
            </a:pPr>
            <a:r>
              <a:rPr lang="en-US" sz="1400" dirty="0"/>
              <a:t>purulent drainage from the deep incision. </a:t>
            </a:r>
          </a:p>
          <a:p>
            <a:pPr marL="685800" lvl="1" indent="-228600">
              <a:buAutoNum type="alphaLcPeriod"/>
            </a:pPr>
            <a:r>
              <a:rPr lang="en-US" sz="1400" dirty="0"/>
              <a:t>a deep incision that is deliberately opened or aspirated by a surgeon, physician or physician designee or spontaneously dehisces </a:t>
            </a:r>
            <a:r>
              <a:rPr lang="en-US" sz="1400" b="1" dirty="0"/>
              <a:t>AND</a:t>
            </a:r>
            <a:r>
              <a:rPr lang="en-US" sz="1400" dirty="0"/>
              <a:t> organism(s) identified from the deep soft tissues of the incision by a culture or non-culture-based testing or culture-based testing is not performed</a:t>
            </a:r>
            <a:r>
              <a:rPr lang="en-US" sz="1400" b="1" dirty="0"/>
              <a:t> AND </a:t>
            </a:r>
            <a:r>
              <a:rPr lang="en-US" sz="1400" dirty="0"/>
              <a:t>patient has at least one of the following signs or symptoms: fever (&gt;38°C); localized pain or tenderness. </a:t>
            </a:r>
          </a:p>
          <a:p>
            <a:pPr marL="685800" lvl="1" indent="-228600">
              <a:buAutoNum type="alphaLcPeriod"/>
            </a:pPr>
            <a:r>
              <a:rPr lang="en-US" sz="1400" dirty="0"/>
              <a:t>an abscess or other evidence of infection involving the deep incision detected on gross anatomical exam, histopathologic exam, or imaging test.</a:t>
            </a:r>
            <a:r>
              <a:rPr lang="en-US" sz="1400" b="1" dirty="0"/>
              <a:t> </a:t>
            </a:r>
          </a:p>
          <a:p>
            <a:r>
              <a:rPr lang="en-US" sz="1400" b="1" dirty="0"/>
              <a:t>Organ/Space SSI: </a:t>
            </a:r>
            <a:r>
              <a:rPr lang="en-US" sz="1400" dirty="0"/>
              <a:t>Date of event occurs within 30 or 90 days following the NHSN operative procedure  </a:t>
            </a:r>
            <a:r>
              <a:rPr lang="en-US" sz="1400" b="1" dirty="0"/>
              <a:t>AND</a:t>
            </a:r>
            <a:r>
              <a:rPr lang="en-US" sz="1400" dirty="0"/>
              <a:t> involves any part of the body deeper than the fascial/muscle layers that is opened or manipulated during the operative procedure </a:t>
            </a:r>
            <a:r>
              <a:rPr lang="en-US" sz="1400" b="1" dirty="0"/>
              <a:t>AND</a:t>
            </a:r>
            <a:r>
              <a:rPr lang="en-US" sz="1400" dirty="0"/>
              <a:t> patient has at least one of the following: </a:t>
            </a:r>
          </a:p>
          <a:p>
            <a:pPr marL="685800" lvl="1" indent="-228600">
              <a:buAutoNum type="alphaLcPeriod"/>
            </a:pPr>
            <a:r>
              <a:rPr lang="en-US" sz="1400" dirty="0"/>
              <a:t>purulent drainage from a drain placed into the organ/space (for example, suction drainage system, open drain, T-tube drain, CT guided drainage). </a:t>
            </a:r>
          </a:p>
          <a:p>
            <a:pPr marL="685800" lvl="1" indent="-228600">
              <a:buAutoNum type="alphaLcPeriod"/>
            </a:pPr>
            <a:r>
              <a:rPr lang="en-US" sz="1400" dirty="0"/>
              <a:t> organism(s) identified from fluid or tissue in the organ/space by a culture or non-culture based microbiologic testing method </a:t>
            </a:r>
          </a:p>
          <a:p>
            <a:pPr marL="685800" lvl="1" indent="-228600">
              <a:buAutoNum type="alphaLcPeriod"/>
            </a:pPr>
            <a:r>
              <a:rPr lang="en-US" sz="1400" dirty="0"/>
              <a:t>an abscess or other evidence of infection involving the organ/space detected on gross anatomical exam or histopathologic exam, or imaging test evidence definitive or equivocal for infection. </a:t>
            </a:r>
            <a:endParaRPr lang="en-US" dirty="0"/>
          </a:p>
        </p:txBody>
      </p:sp>
    </p:spTree>
    <p:extLst>
      <p:ext uri="{BB962C8B-B14F-4D97-AF65-F5344CB8AC3E}">
        <p14:creationId xmlns:p14="http://schemas.microsoft.com/office/powerpoint/2010/main" val="215048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7" cy="6858000"/>
          </a:xfrm>
          <a:prstGeom prst="rect">
            <a:avLst/>
          </a:prstGeom>
          <a:solidFill>
            <a:srgbClr val="7D4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D3F8FE-DAE4-59B0-BA8A-4819F167458B}"/>
              </a:ext>
            </a:extLst>
          </p:cNvPr>
          <p:cNvSpPr>
            <a:spLocks noGrp="1"/>
          </p:cNvSpPr>
          <p:nvPr>
            <p:ph type="title"/>
          </p:nvPr>
        </p:nvSpPr>
        <p:spPr>
          <a:xfrm>
            <a:off x="1024128" y="585216"/>
            <a:ext cx="6007027" cy="1499616"/>
          </a:xfrm>
        </p:spPr>
        <p:txBody>
          <a:bodyPr>
            <a:normAutofit/>
          </a:bodyPr>
          <a:lstStyle/>
          <a:p>
            <a:r>
              <a:rPr lang="en-US">
                <a:solidFill>
                  <a:srgbClr val="FFFFFF"/>
                </a:solidFill>
              </a:rPr>
              <a:t>SSI Prevention</a:t>
            </a:r>
          </a:p>
        </p:txBody>
      </p:sp>
      <p:cxnSp>
        <p:nvCxnSpPr>
          <p:cNvPr id="34" name="Straight Connector 33">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286D47-FD7E-D1C1-BE1C-DF2B319E1AED}"/>
              </a:ext>
            </a:extLst>
          </p:cNvPr>
          <p:cNvSpPr>
            <a:spLocks noGrp="1"/>
          </p:cNvSpPr>
          <p:nvPr>
            <p:ph idx="1"/>
          </p:nvPr>
        </p:nvSpPr>
        <p:spPr>
          <a:xfrm>
            <a:off x="1024128" y="2286000"/>
            <a:ext cx="6007027" cy="4023360"/>
          </a:xfrm>
        </p:spPr>
        <p:txBody>
          <a:bodyPr>
            <a:normAutofit/>
          </a:bodyPr>
          <a:lstStyle/>
          <a:p>
            <a:pPr fontAlgn="base">
              <a:buFont typeface="Wingdings" panose="05000000000000000000" pitchFamily="2" charset="2"/>
              <a:buChar char="Ø"/>
            </a:pPr>
            <a:r>
              <a:rPr lang="en-US" b="1" i="0" dirty="0">
                <a:solidFill>
                  <a:srgbClr val="FFFFFF"/>
                </a:solidFill>
                <a:effectLst/>
                <a:latin typeface="Open Sans" panose="020B0606030504020204" pitchFamily="34" charset="0"/>
              </a:rPr>
              <a:t>  Preoperative Measures:</a:t>
            </a:r>
          </a:p>
          <a:p>
            <a:pPr fontAlgn="base">
              <a:buFont typeface="Wingdings" panose="05000000000000000000" pitchFamily="2" charset="2"/>
              <a:buChar char="Ø"/>
            </a:pPr>
            <a:endParaRPr lang="en-US" b="1" i="0" dirty="0">
              <a:solidFill>
                <a:srgbClr val="FFFFFF"/>
              </a:solidFill>
              <a:effectLst/>
              <a:latin typeface="Open Sans" panose="020B0606030504020204" pitchFamily="34" charset="0"/>
            </a:endParaRPr>
          </a:p>
          <a:p>
            <a:pPr fontAlgn="base">
              <a:buFont typeface="Wingdings" panose="05000000000000000000" pitchFamily="2" charset="2"/>
              <a:buChar char="Ø"/>
            </a:pPr>
            <a:r>
              <a:rPr lang="en-US" b="1" i="0" dirty="0">
                <a:solidFill>
                  <a:srgbClr val="FFFFFF"/>
                </a:solidFill>
                <a:effectLst/>
                <a:latin typeface="Open Sans" panose="020B0606030504020204" pitchFamily="34" charset="0"/>
              </a:rPr>
              <a:t>  Intraoperative Measures:</a:t>
            </a:r>
          </a:p>
          <a:p>
            <a:pPr fontAlgn="base">
              <a:buFont typeface="Wingdings" panose="05000000000000000000" pitchFamily="2" charset="2"/>
              <a:buChar char="Ø"/>
            </a:pPr>
            <a:endParaRPr lang="en-US" b="1" i="0" dirty="0">
              <a:solidFill>
                <a:srgbClr val="FFFFFF"/>
              </a:solidFill>
              <a:effectLst/>
              <a:latin typeface="Open Sans" panose="020B0606030504020204" pitchFamily="34" charset="0"/>
            </a:endParaRPr>
          </a:p>
          <a:p>
            <a:pPr fontAlgn="base">
              <a:buFont typeface="Wingdings" panose="05000000000000000000" pitchFamily="2" charset="2"/>
              <a:buChar char="Ø"/>
            </a:pPr>
            <a:r>
              <a:rPr lang="en-US" b="1" i="0" dirty="0">
                <a:solidFill>
                  <a:srgbClr val="FFFFFF"/>
                </a:solidFill>
                <a:effectLst/>
                <a:latin typeface="Open Sans" panose="020B0606030504020204" pitchFamily="34" charset="0"/>
              </a:rPr>
              <a:t>  Postoperative Measures:</a:t>
            </a:r>
          </a:p>
          <a:p>
            <a:endParaRPr lang="en-US" dirty="0">
              <a:solidFill>
                <a:srgbClr val="FFFFFF"/>
              </a:solidFill>
            </a:endParaRPr>
          </a:p>
        </p:txBody>
      </p:sp>
      <p:pic>
        <p:nvPicPr>
          <p:cNvPr id="4" name="Picture 3">
            <a:extLst>
              <a:ext uri="{FF2B5EF4-FFF2-40B4-BE49-F238E27FC236}">
                <a16:creationId xmlns:a16="http://schemas.microsoft.com/office/drawing/2014/main" id="{83DC2FF3-242B-1EDF-F43C-40B26C6BC1BF}"/>
              </a:ext>
            </a:extLst>
          </p:cNvPr>
          <p:cNvPicPr>
            <a:picLocks noChangeAspect="1"/>
          </p:cNvPicPr>
          <p:nvPr/>
        </p:nvPicPr>
        <p:blipFill rotWithShape="1">
          <a:blip r:embed="rId2"/>
          <a:srcRect l="23133" r="9722" b="3"/>
          <a:stretch/>
        </p:blipFill>
        <p:spPr>
          <a:xfrm>
            <a:off x="7552266" y="10"/>
            <a:ext cx="4639734" cy="6857990"/>
          </a:xfrm>
          <a:prstGeom prst="rect">
            <a:avLst/>
          </a:prstGeom>
        </p:spPr>
      </p:pic>
    </p:spTree>
    <p:extLst>
      <p:ext uri="{BB962C8B-B14F-4D97-AF65-F5344CB8AC3E}">
        <p14:creationId xmlns:p14="http://schemas.microsoft.com/office/powerpoint/2010/main" val="389358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2D030E-F547-5819-1C90-D4C7BF52D694}"/>
              </a:ext>
            </a:extLst>
          </p:cNvPr>
          <p:cNvSpPr>
            <a:spLocks noGrp="1"/>
          </p:cNvSpPr>
          <p:nvPr>
            <p:ph type="title"/>
          </p:nvPr>
        </p:nvSpPr>
        <p:spPr>
          <a:xfrm>
            <a:off x="1024128" y="585216"/>
            <a:ext cx="6066818" cy="1499616"/>
          </a:xfrm>
        </p:spPr>
        <p:txBody>
          <a:bodyPr>
            <a:normAutofit/>
          </a:bodyPr>
          <a:lstStyle/>
          <a:p>
            <a:r>
              <a:rPr lang="en-US" sz="3500" b="1">
                <a:latin typeface="+mn-lt"/>
                <a:cs typeface="Times New Roman" panose="02020603050405020304" pitchFamily="18" charset="0"/>
              </a:rPr>
              <a:t>Surgical Site infections</a:t>
            </a:r>
            <a:br>
              <a:rPr lang="en-US" sz="3500" b="1">
                <a:latin typeface="+mn-lt"/>
                <a:cs typeface="Times New Roman" panose="02020603050405020304" pitchFamily="18" charset="0"/>
              </a:rPr>
            </a:br>
            <a:r>
              <a:rPr lang="en-US" sz="3500" b="1">
                <a:latin typeface="+mn-lt"/>
                <a:cs typeface="Times New Roman" panose="02020603050405020304" pitchFamily="18" charset="0"/>
              </a:rPr>
              <a:t>P</a:t>
            </a:r>
            <a:r>
              <a:rPr lang="en-US" sz="3500" b="1">
                <a:effectLst/>
                <a:latin typeface="+mn-lt"/>
                <a:ea typeface="Calibri" panose="020F0502020204030204" pitchFamily="34" charset="0"/>
                <a:cs typeface="Times New Roman" panose="02020603050405020304" pitchFamily="18" charset="0"/>
              </a:rPr>
              <a:t>resent at Time of Surgery (</a:t>
            </a:r>
            <a:r>
              <a:rPr lang="en-US" sz="3500" b="1">
                <a:latin typeface="+mn-lt"/>
              </a:rPr>
              <a:t>PATOS)</a:t>
            </a:r>
          </a:p>
        </p:txBody>
      </p:sp>
      <p:sp>
        <p:nvSpPr>
          <p:cNvPr id="9" name="Content Placeholder 8">
            <a:extLst>
              <a:ext uri="{FF2B5EF4-FFF2-40B4-BE49-F238E27FC236}">
                <a16:creationId xmlns:a16="http://schemas.microsoft.com/office/drawing/2014/main" id="{54CFE284-719D-BD08-5B7E-D0C5B05ECE06}"/>
              </a:ext>
            </a:extLst>
          </p:cNvPr>
          <p:cNvSpPr>
            <a:spLocks noGrp="1"/>
          </p:cNvSpPr>
          <p:nvPr>
            <p:ph idx="1"/>
          </p:nvPr>
        </p:nvSpPr>
        <p:spPr>
          <a:xfrm>
            <a:off x="1024128" y="2286000"/>
            <a:ext cx="6066818" cy="4023360"/>
          </a:xfrm>
        </p:spPr>
        <p:txBody>
          <a:bodyPr>
            <a:normAutofit/>
          </a:bodyPr>
          <a:lstStyle/>
          <a:p>
            <a:pPr marL="0" indent="0">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Examples that indicate evidence of infection at time of surgery (PATOS)</a:t>
            </a:r>
          </a:p>
          <a:p>
            <a:pPr marL="516636" lvl="1"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Abscess</a:t>
            </a:r>
          </a:p>
          <a:p>
            <a:pPr marL="516636" lvl="1"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Infection</a:t>
            </a:r>
          </a:p>
          <a:p>
            <a:pPr marL="516636" lvl="1"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Purulence/pus</a:t>
            </a:r>
          </a:p>
          <a:p>
            <a:pPr marL="516636" lvl="1" indent="-342900">
              <a:spcBef>
                <a:spcPts val="0"/>
              </a:spcBef>
              <a:spcAft>
                <a:spcPts val="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Phlegmon or “feculent peritonitis”</a:t>
            </a:r>
          </a:p>
          <a:p>
            <a:pPr marL="0" marR="0" indent="0">
              <a:spcBef>
                <a:spcPts val="0"/>
              </a:spcBef>
              <a:spcAft>
                <a:spcPts val="800"/>
              </a:spcAft>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Must be documented in the narrative portion of the operative report by the surgeon** </a:t>
            </a:r>
            <a:endParaRPr lang="en-US" sz="3200" b="1" dirty="0">
              <a:highlight>
                <a:srgbClr val="FFFF00"/>
              </a:highlight>
            </a:endParaRPr>
          </a:p>
        </p:txBody>
      </p:sp>
      <p:sp>
        <p:nvSpPr>
          <p:cNvPr id="5" name="Date Placeholder 4">
            <a:extLst>
              <a:ext uri="{FF2B5EF4-FFF2-40B4-BE49-F238E27FC236}">
                <a16:creationId xmlns:a16="http://schemas.microsoft.com/office/drawing/2014/main" id="{A8234196-D238-1A18-944B-3E9A03AB9794}"/>
              </a:ext>
            </a:extLst>
          </p:cNvPr>
          <p:cNvSpPr>
            <a:spLocks noGrp="1"/>
          </p:cNvSpPr>
          <p:nvPr>
            <p:ph type="dt" sz="half" idx="10"/>
          </p:nvPr>
        </p:nvSpPr>
        <p:spPr>
          <a:xfrm>
            <a:off x="1024129" y="6470704"/>
            <a:ext cx="1828800" cy="274320"/>
          </a:xfrm>
        </p:spPr>
        <p:txBody>
          <a:bodyPr>
            <a:normAutofit/>
          </a:bodyPr>
          <a:lstStyle/>
          <a:p>
            <a:pPr>
              <a:spcAft>
                <a:spcPts val="600"/>
              </a:spcAft>
              <a:defRPr/>
            </a:pPr>
            <a:r>
              <a:rPr lang="en-US"/>
              <a:t>9/3/20XX</a:t>
            </a:r>
          </a:p>
        </p:txBody>
      </p:sp>
      <p:sp>
        <p:nvSpPr>
          <p:cNvPr id="6" name="Footer Placeholder 5">
            <a:extLst>
              <a:ext uri="{FF2B5EF4-FFF2-40B4-BE49-F238E27FC236}">
                <a16:creationId xmlns:a16="http://schemas.microsoft.com/office/drawing/2014/main" id="{F2F6C472-EE9D-8C2B-54E9-D234CE7CF545}"/>
              </a:ext>
            </a:extLst>
          </p:cNvPr>
          <p:cNvSpPr>
            <a:spLocks noGrp="1"/>
          </p:cNvSpPr>
          <p:nvPr>
            <p:ph type="ftr" sz="quarter" idx="11"/>
          </p:nvPr>
        </p:nvSpPr>
        <p:spPr>
          <a:xfrm>
            <a:off x="3215148" y="6470704"/>
            <a:ext cx="3875798" cy="274320"/>
          </a:xfrm>
        </p:spPr>
        <p:txBody>
          <a:bodyPr>
            <a:normAutofit/>
          </a:bodyPr>
          <a:lstStyle/>
          <a:p>
            <a:pPr>
              <a:spcAft>
                <a:spcPts val="600"/>
              </a:spcAft>
              <a:defRPr/>
            </a:pPr>
            <a:r>
              <a:rPr lang="en-US" dirty="0"/>
              <a:t>Presentation Title</a:t>
            </a:r>
          </a:p>
        </p:txBody>
      </p:sp>
      <p:pic>
        <p:nvPicPr>
          <p:cNvPr id="2" name="Picture 1">
            <a:extLst>
              <a:ext uri="{FF2B5EF4-FFF2-40B4-BE49-F238E27FC236}">
                <a16:creationId xmlns:a16="http://schemas.microsoft.com/office/drawing/2014/main" id="{086CDF3C-B3EA-1A9A-C325-A5FFAB028CAE}"/>
              </a:ext>
            </a:extLst>
          </p:cNvPr>
          <p:cNvPicPr>
            <a:picLocks noChangeAspect="1"/>
          </p:cNvPicPr>
          <p:nvPr/>
        </p:nvPicPr>
        <p:blipFill rotWithShape="1">
          <a:blip r:embed="rId2"/>
          <a:srcRect l="44649" r="1566"/>
          <a:stretch/>
        </p:blipFill>
        <p:spPr>
          <a:xfrm>
            <a:off x="7552266" y="10"/>
            <a:ext cx="4639733" cy="6857990"/>
          </a:xfrm>
          <a:prstGeom prst="rect">
            <a:avLst/>
          </a:prstGeom>
        </p:spPr>
      </p:pic>
      <p:sp>
        <p:nvSpPr>
          <p:cNvPr id="7" name="Slide Number Placeholder 6">
            <a:extLst>
              <a:ext uri="{FF2B5EF4-FFF2-40B4-BE49-F238E27FC236}">
                <a16:creationId xmlns:a16="http://schemas.microsoft.com/office/drawing/2014/main" id="{D4C7D927-4F8B-0245-AEB0-BA27990CE003}"/>
              </a:ext>
            </a:extLst>
          </p:cNvPr>
          <p:cNvSpPr>
            <a:spLocks noGrp="1"/>
          </p:cNvSpPr>
          <p:nvPr>
            <p:ph type="sldNum" sz="quarter" idx="12"/>
          </p:nvPr>
        </p:nvSpPr>
        <p:spPr>
          <a:xfrm>
            <a:off x="10837333" y="6470704"/>
            <a:ext cx="973667" cy="274320"/>
          </a:xfrm>
        </p:spPr>
        <p:txBody>
          <a:bodyPr>
            <a:normAutofit/>
          </a:bodyPr>
          <a:lstStyle/>
          <a:p>
            <a:pPr>
              <a:spcAft>
                <a:spcPts val="600"/>
              </a:spcAft>
              <a:defRPr/>
            </a:pPr>
            <a:fld id="{D76B855D-E9CC-4FF8-AD85-6CDC7B89A0DE}" type="slidenum">
              <a:rPr lang="en-US" smtClean="0">
                <a:solidFill>
                  <a:srgbClr val="FFFFFF"/>
                </a:solidFill>
              </a:rPr>
              <a:pPr>
                <a:spcAft>
                  <a:spcPts val="600"/>
                </a:spcAft>
                <a:defRPr/>
              </a:pPr>
              <a:t>13</a:t>
            </a:fld>
            <a:endParaRPr lang="en-US" dirty="0">
              <a:solidFill>
                <a:srgbClr val="FFFFFF"/>
              </a:solidFill>
            </a:endParaRPr>
          </a:p>
        </p:txBody>
      </p:sp>
    </p:spTree>
    <p:extLst>
      <p:ext uri="{BB962C8B-B14F-4D97-AF65-F5344CB8AC3E}">
        <p14:creationId xmlns:p14="http://schemas.microsoft.com/office/powerpoint/2010/main" val="363995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11DB08-1669-426B-BBEB-FAD285EF8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29E4219-121F-4CD1-AA58-24746CD29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5456B-482B-4628-B2CF-8571BD5630EB}"/>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6000" b="1" kern="1200" cap="all" spc="200" baseline="0" dirty="0">
                <a:solidFill>
                  <a:srgbClr val="FFFFFF"/>
                </a:solidFill>
                <a:latin typeface="+mj-lt"/>
                <a:ea typeface="+mj-ea"/>
                <a:cs typeface="+mj-cs"/>
              </a:rPr>
              <a:t>INJECTION SAFETY </a:t>
            </a:r>
            <a:endParaRPr lang="en-US" sz="6000" kern="1200" cap="all" spc="200" baseline="0" dirty="0">
              <a:solidFill>
                <a:srgbClr val="FFFFFF"/>
              </a:solidFill>
              <a:latin typeface="+mj-lt"/>
              <a:ea typeface="+mj-ea"/>
              <a:cs typeface="+mj-cs"/>
            </a:endParaRPr>
          </a:p>
        </p:txBody>
      </p:sp>
      <p:sp>
        <p:nvSpPr>
          <p:cNvPr id="4" name="Text Placeholder 3">
            <a:extLst>
              <a:ext uri="{FF2B5EF4-FFF2-40B4-BE49-F238E27FC236}">
                <a16:creationId xmlns:a16="http://schemas.microsoft.com/office/drawing/2014/main" id="{7489C6AA-8610-4CF9-B061-4A975810B74E}"/>
              </a:ext>
            </a:extLst>
          </p:cNvPr>
          <p:cNvSpPr>
            <a:spLocks noGrp="1"/>
          </p:cNvSpPr>
          <p:nvPr>
            <p:ph idx="1"/>
          </p:nvPr>
        </p:nvSpPr>
        <p:spPr>
          <a:xfrm>
            <a:off x="638921" y="3849539"/>
            <a:ext cx="4204012" cy="2359417"/>
          </a:xfrm>
        </p:spPr>
        <p:txBody>
          <a:bodyPr vert="horz" lIns="91440" tIns="45720" rIns="91440" bIns="45720" rtlCol="0" anchor="t">
            <a:normAutofit/>
          </a:bodyPr>
          <a:lstStyle/>
          <a:p>
            <a:pPr marL="0" indent="0" algn="r">
              <a:lnSpc>
                <a:spcPct val="100000"/>
              </a:lnSpc>
              <a:spcBef>
                <a:spcPts val="0"/>
              </a:spcBef>
              <a:buNone/>
            </a:pPr>
            <a:r>
              <a:rPr lang="en-US" sz="1600" dirty="0">
                <a:solidFill>
                  <a:srgbClr val="FFFFFF"/>
                </a:solidFill>
              </a:rPr>
              <a:t>  </a:t>
            </a:r>
          </a:p>
        </p:txBody>
      </p:sp>
      <p:cxnSp>
        <p:nvCxnSpPr>
          <p:cNvPr id="20" name="Straight Connector 19">
            <a:extLst>
              <a:ext uri="{FF2B5EF4-FFF2-40B4-BE49-F238E27FC236}">
                <a16:creationId xmlns:a16="http://schemas.microsoft.com/office/drawing/2014/main" id="{52F50912-06FD-4216-BAD3-21050F5956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C6062B3B-95C2-489C-AE89-07B680F1B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51897" y="522515"/>
            <a:ext cx="5953479" cy="5766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022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832D16-7558-4209-B5E6-60CFB7383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Oval 5">
            <a:extLst>
              <a:ext uri="{FF2B5EF4-FFF2-40B4-BE49-F238E27FC236}">
                <a16:creationId xmlns:a16="http://schemas.microsoft.com/office/drawing/2014/main" id="{0B201792-59B9-4FE8-9B2A-7F7A5AED0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7" name="Straight Connector 16">
            <a:extLst>
              <a:ext uri="{FF2B5EF4-FFF2-40B4-BE49-F238E27FC236}">
                <a16:creationId xmlns:a16="http://schemas.microsoft.com/office/drawing/2014/main" id="{461931C1-E9DE-4D66-831E-9ABDF157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045426A-326D-4262-A31E-8C4D42211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8FC17692-21C5-4FA1-99C9-D3207C72B383}"/>
              </a:ext>
            </a:extLst>
          </p:cNvPr>
          <p:cNvSpPr>
            <a:spLocks noGrp="1"/>
          </p:cNvSpPr>
          <p:nvPr>
            <p:ph type="title" idx="4294967295"/>
          </p:nvPr>
        </p:nvSpPr>
        <p:spPr>
          <a:xfrm>
            <a:off x="457200" y="4960137"/>
            <a:ext cx="7772400" cy="1463040"/>
          </a:xfrm>
        </p:spPr>
        <p:txBody>
          <a:bodyPr vert="horz" lIns="91440" tIns="45720" rIns="91440" bIns="45720" rtlCol="0" anchor="ctr">
            <a:normAutofit/>
          </a:bodyPr>
          <a:lstStyle/>
          <a:p>
            <a:pPr algn="r"/>
            <a:r>
              <a:rPr lang="en-US" sz="3500" b="1" spc="200">
                <a:solidFill>
                  <a:srgbClr val="FFFFFF"/>
                </a:solidFill>
              </a:rPr>
              <a:t>Follow Proper</a:t>
            </a:r>
            <a:br>
              <a:rPr lang="en-US" sz="3500" b="1" spc="200">
                <a:solidFill>
                  <a:srgbClr val="FFFFFF"/>
                </a:solidFill>
              </a:rPr>
            </a:br>
            <a:r>
              <a:rPr lang="en-US" sz="3500" b="1" spc="200">
                <a:solidFill>
                  <a:srgbClr val="FFFFFF"/>
                </a:solidFill>
              </a:rPr>
              <a:t>Isolation Precautions</a:t>
            </a:r>
            <a:br>
              <a:rPr lang="en-US" sz="3500" b="1" spc="200">
                <a:solidFill>
                  <a:srgbClr val="FFFFFF"/>
                </a:solidFill>
              </a:rPr>
            </a:br>
            <a:r>
              <a:rPr lang="en-US" sz="3500" b="1" spc="200">
                <a:solidFill>
                  <a:srgbClr val="FFFFFF"/>
                </a:solidFill>
              </a:rPr>
              <a:t>&amp; wear appropriate PPE</a:t>
            </a:r>
          </a:p>
        </p:txBody>
      </p:sp>
      <p:sp useBgFill="1">
        <p:nvSpPr>
          <p:cNvPr id="21" name="Rectangle 20">
            <a:extLst>
              <a:ext uri="{FF2B5EF4-FFF2-40B4-BE49-F238E27FC236}">
                <a16:creationId xmlns:a16="http://schemas.microsoft.com/office/drawing/2014/main" id="{8BD0C197-6F97-4148-BD9F-3BC50E46A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27B5E896-6582-4D26-8522-1D6117BBF555}"/>
              </a:ext>
            </a:extLst>
          </p:cNvPr>
          <p:cNvPicPr>
            <a:picLocks noChangeAspect="1"/>
          </p:cNvPicPr>
          <p:nvPr/>
        </p:nvPicPr>
        <p:blipFill>
          <a:blip r:embed="rId2"/>
          <a:stretch>
            <a:fillRect/>
          </a:stretch>
        </p:blipFill>
        <p:spPr>
          <a:xfrm>
            <a:off x="955412" y="484632"/>
            <a:ext cx="2575558" cy="3602180"/>
          </a:xfrm>
          <a:prstGeom prst="rect">
            <a:avLst/>
          </a:prstGeom>
        </p:spPr>
      </p:pic>
      <p:cxnSp>
        <p:nvCxnSpPr>
          <p:cNvPr id="23" name="Straight Connector 22">
            <a:extLst>
              <a:ext uri="{FF2B5EF4-FFF2-40B4-BE49-F238E27FC236}">
                <a16:creationId xmlns:a16="http://schemas.microsoft.com/office/drawing/2014/main" id="{6F6FDB19-8C2A-48D0-8728-5987EDF37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2617"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2F07E1-6A93-A3E1-837A-F12520586499}"/>
              </a:ext>
            </a:extLst>
          </p:cNvPr>
          <p:cNvPicPr>
            <a:picLocks noChangeAspect="1"/>
          </p:cNvPicPr>
          <p:nvPr/>
        </p:nvPicPr>
        <p:blipFill>
          <a:blip r:embed="rId3"/>
          <a:stretch>
            <a:fillRect/>
          </a:stretch>
        </p:blipFill>
        <p:spPr>
          <a:xfrm>
            <a:off x="4310676" y="1737434"/>
            <a:ext cx="3537345" cy="1096577"/>
          </a:xfrm>
          <a:prstGeom prst="rect">
            <a:avLst/>
          </a:prstGeom>
        </p:spPr>
      </p:pic>
      <p:cxnSp>
        <p:nvCxnSpPr>
          <p:cNvPr id="25" name="Straight Connector 24">
            <a:extLst>
              <a:ext uri="{FF2B5EF4-FFF2-40B4-BE49-F238E27FC236}">
                <a16:creationId xmlns:a16="http://schemas.microsoft.com/office/drawing/2014/main" id="{F09B89FA-8981-4C79-AEA8-92BBDEB7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469"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308D94-FC79-E04E-ACC8-905C167C9AAC}"/>
              </a:ext>
            </a:extLst>
          </p:cNvPr>
          <p:cNvPicPr>
            <a:picLocks noChangeAspect="1"/>
          </p:cNvPicPr>
          <p:nvPr/>
        </p:nvPicPr>
        <p:blipFill rotWithShape="1">
          <a:blip r:embed="rId4"/>
          <a:srcRect b="10126"/>
          <a:stretch/>
        </p:blipFill>
        <p:spPr>
          <a:xfrm>
            <a:off x="8162336" y="581692"/>
            <a:ext cx="3517120" cy="3408060"/>
          </a:xfrm>
          <a:prstGeom prst="rect">
            <a:avLst/>
          </a:prstGeom>
        </p:spPr>
      </p:pic>
      <p:cxnSp>
        <p:nvCxnSpPr>
          <p:cNvPr id="27" name="Straight Connector 26">
            <a:extLst>
              <a:ext uri="{FF2B5EF4-FFF2-40B4-BE49-F238E27FC236}">
                <a16:creationId xmlns:a16="http://schemas.microsoft.com/office/drawing/2014/main" id="{0F5E87B5-6250-4AF5-88E7-E1D9745E7C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8AE26AE-80EC-4045-6560-103780A409E2}"/>
              </a:ext>
            </a:extLst>
          </p:cNvPr>
          <p:cNvSpPr txBox="1"/>
          <p:nvPr/>
        </p:nvSpPr>
        <p:spPr>
          <a:xfrm>
            <a:off x="130065" y="1240971"/>
            <a:ext cx="3452890" cy="50691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sz="2000" b="1" dirty="0"/>
          </a:p>
        </p:txBody>
      </p:sp>
    </p:spTree>
    <p:extLst>
      <p:ext uri="{BB962C8B-B14F-4D97-AF65-F5344CB8AC3E}">
        <p14:creationId xmlns:p14="http://schemas.microsoft.com/office/powerpoint/2010/main" val="1001139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7B14-69B1-4494-976F-F1A7EFAB4B5D}"/>
              </a:ext>
            </a:extLst>
          </p:cNvPr>
          <p:cNvSpPr>
            <a:spLocks noGrp="1"/>
          </p:cNvSpPr>
          <p:nvPr>
            <p:ph type="title" idx="4294967295"/>
          </p:nvPr>
        </p:nvSpPr>
        <p:spPr>
          <a:xfrm>
            <a:off x="466530" y="257175"/>
            <a:ext cx="6354147" cy="1582738"/>
          </a:xfrm>
        </p:spPr>
        <p:txBody>
          <a:bodyPr vert="horz" lIns="91440" tIns="45720" rIns="91440" bIns="45720" rtlCol="0" anchor="t">
            <a:normAutofit/>
          </a:bodyPr>
          <a:lstStyle/>
          <a:p>
            <a:r>
              <a:rPr lang="en-US" sz="5400" b="1"/>
              <a:t>Standard Precautions</a:t>
            </a:r>
            <a:endParaRPr lang="en-US" sz="5400" dirty="0"/>
          </a:p>
        </p:txBody>
      </p:sp>
      <p:sp>
        <p:nvSpPr>
          <p:cNvPr id="3" name="Text Placeholder 2">
            <a:extLst>
              <a:ext uri="{FF2B5EF4-FFF2-40B4-BE49-F238E27FC236}">
                <a16:creationId xmlns:a16="http://schemas.microsoft.com/office/drawing/2014/main" id="{816CC15F-06AA-487A-B460-6F6EAC8E8F77}"/>
              </a:ext>
            </a:extLst>
          </p:cNvPr>
          <p:cNvSpPr>
            <a:spLocks noGrp="1"/>
          </p:cNvSpPr>
          <p:nvPr>
            <p:ph type="body" idx="4294967295"/>
          </p:nvPr>
        </p:nvSpPr>
        <p:spPr>
          <a:xfrm>
            <a:off x="466531" y="1976438"/>
            <a:ext cx="6680034" cy="4465637"/>
          </a:xfrm>
        </p:spPr>
        <p:txBody>
          <a:bodyPr vert="horz" lIns="91440" tIns="45720" rIns="91440" bIns="45720" rtlCol="0" anchor="b">
            <a:normAutofit fontScale="92500" lnSpcReduction="10000"/>
          </a:bodyPr>
          <a:lstStyle/>
          <a:p>
            <a:r>
              <a:rPr lang="en-US" sz="2000" b="1">
                <a:solidFill>
                  <a:schemeClr val="tx1"/>
                </a:solidFill>
              </a:rPr>
              <a:t>Standard Precautions </a:t>
            </a:r>
            <a:r>
              <a:rPr lang="en-US" sz="2000">
                <a:solidFill>
                  <a:schemeClr val="tx1"/>
                </a:solidFill>
              </a:rPr>
              <a:t>are infection prevention practices used to avoid the transmission of infectious agents. </a:t>
            </a:r>
          </a:p>
          <a:p>
            <a:r>
              <a:rPr lang="en-US" sz="2000">
                <a:solidFill>
                  <a:schemeClr val="tx1"/>
                </a:solidFill>
              </a:rPr>
              <a:t>Used with </a:t>
            </a:r>
            <a:r>
              <a:rPr lang="en-US" sz="2000" b="1">
                <a:solidFill>
                  <a:schemeClr val="tx1"/>
                </a:solidFill>
              </a:rPr>
              <a:t>all patients </a:t>
            </a:r>
            <a:r>
              <a:rPr lang="en-US" sz="2000">
                <a:solidFill>
                  <a:schemeClr val="tx1"/>
                </a:solidFill>
              </a:rPr>
              <a:t>regardless of known or suspected infection status.</a:t>
            </a:r>
          </a:p>
          <a:p>
            <a:r>
              <a:rPr lang="en-US" sz="2000">
                <a:solidFill>
                  <a:schemeClr val="tx1"/>
                </a:solidFill>
              </a:rPr>
              <a:t>Assume </a:t>
            </a:r>
            <a:r>
              <a:rPr lang="en-US" sz="2000" b="1">
                <a:solidFill>
                  <a:schemeClr val="tx1"/>
                </a:solidFill>
              </a:rPr>
              <a:t>all patients </a:t>
            </a:r>
            <a:r>
              <a:rPr lang="en-US" sz="2000">
                <a:solidFill>
                  <a:schemeClr val="tx1"/>
                </a:solidFill>
              </a:rPr>
              <a:t>or body fluids may be infectious</a:t>
            </a:r>
          </a:p>
          <a:p>
            <a:r>
              <a:rPr lang="en-US" sz="2000" b="1">
                <a:solidFill>
                  <a:schemeClr val="tx1"/>
                </a:solidFill>
              </a:rPr>
              <a:t>Wear gloves </a:t>
            </a:r>
            <a:r>
              <a:rPr lang="en-US" sz="2000">
                <a:solidFill>
                  <a:schemeClr val="tx1"/>
                </a:solidFill>
              </a:rPr>
              <a:t>when anticipated contact with patient’s blood or body fluids, mucus membranes, non-intact skin, or insertion point of a patient’s invasive or indwelling devices (central lines, urinary foley catheters, ventilators)</a:t>
            </a:r>
          </a:p>
          <a:p>
            <a:r>
              <a:rPr lang="en-US" sz="2000" b="1">
                <a:solidFill>
                  <a:schemeClr val="tx1"/>
                </a:solidFill>
              </a:rPr>
              <a:t>ALWAYS</a:t>
            </a:r>
            <a:r>
              <a:rPr lang="en-US" sz="2000">
                <a:solidFill>
                  <a:schemeClr val="tx1"/>
                </a:solidFill>
              </a:rPr>
              <a:t> perform hand hygiene before and after all patient encounters. </a:t>
            </a:r>
          </a:p>
          <a:p>
            <a:endParaRPr lang="en-US" sz="2000">
              <a:solidFill>
                <a:schemeClr val="tx1"/>
              </a:solidFill>
            </a:endParaRPr>
          </a:p>
          <a:p>
            <a:r>
              <a:rPr lang="en-US" sz="2000" b="1">
                <a:solidFill>
                  <a:srgbClr val="0070C0"/>
                </a:solidFill>
              </a:rPr>
              <a:t>GLOVE USE IS NOT A SUBSTITUTE FOR HAND HYGIENE!</a:t>
            </a:r>
            <a:endParaRPr lang="en-US" sz="2000" b="1" dirty="0">
              <a:solidFill>
                <a:srgbClr val="0070C0"/>
              </a:solidFill>
            </a:endParaRPr>
          </a:p>
        </p:txBody>
      </p:sp>
      <p:pic>
        <p:nvPicPr>
          <p:cNvPr id="7" name="Picture 6">
            <a:extLst>
              <a:ext uri="{FF2B5EF4-FFF2-40B4-BE49-F238E27FC236}">
                <a16:creationId xmlns:a16="http://schemas.microsoft.com/office/drawing/2014/main" id="{A491331D-DDD1-CA00-5E1D-F520F5947E1E}"/>
              </a:ext>
            </a:extLst>
          </p:cNvPr>
          <p:cNvPicPr>
            <a:picLocks noChangeAspect="1"/>
          </p:cNvPicPr>
          <p:nvPr/>
        </p:nvPicPr>
        <p:blipFill>
          <a:blip r:embed="rId2"/>
          <a:stretch>
            <a:fillRect/>
          </a:stretch>
        </p:blipFill>
        <p:spPr>
          <a:xfrm>
            <a:off x="7267132" y="471748"/>
            <a:ext cx="4018908" cy="2552007"/>
          </a:xfrm>
          <a:prstGeom prst="rect">
            <a:avLst/>
          </a:prstGeom>
        </p:spPr>
      </p:pic>
      <p:pic>
        <p:nvPicPr>
          <p:cNvPr id="4" name="Picture 3">
            <a:extLst>
              <a:ext uri="{FF2B5EF4-FFF2-40B4-BE49-F238E27FC236}">
                <a16:creationId xmlns:a16="http://schemas.microsoft.com/office/drawing/2014/main" id="{F3C2C87B-104D-431B-9B5C-97CB02884873}"/>
              </a:ext>
            </a:extLst>
          </p:cNvPr>
          <p:cNvPicPr>
            <a:picLocks noChangeAspect="1"/>
          </p:cNvPicPr>
          <p:nvPr/>
        </p:nvPicPr>
        <p:blipFill>
          <a:blip r:embed="rId3"/>
          <a:stretch>
            <a:fillRect/>
          </a:stretch>
        </p:blipFill>
        <p:spPr>
          <a:xfrm>
            <a:off x="7146565" y="3676230"/>
            <a:ext cx="4260043" cy="2552007"/>
          </a:xfrm>
          <a:prstGeom prst="rect">
            <a:avLst/>
          </a:prstGeom>
        </p:spPr>
      </p:pic>
    </p:spTree>
    <p:extLst>
      <p:ext uri="{BB962C8B-B14F-4D97-AF65-F5344CB8AC3E}">
        <p14:creationId xmlns:p14="http://schemas.microsoft.com/office/powerpoint/2010/main" val="477251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AFB7B-D218-4D72-8EC6-A41E799C7720}"/>
              </a:ext>
            </a:extLst>
          </p:cNvPr>
          <p:cNvSpPr txBox="1"/>
          <p:nvPr/>
        </p:nvSpPr>
        <p:spPr>
          <a:xfrm>
            <a:off x="578841" y="272795"/>
            <a:ext cx="4618311" cy="1631216"/>
          </a:xfrm>
          <a:prstGeom prst="rect">
            <a:avLst/>
          </a:prstGeom>
          <a:noFill/>
          <a:ln w="38100">
            <a:solidFill>
              <a:srgbClr val="FFFF00"/>
            </a:solidFill>
          </a:ln>
        </p:spPr>
        <p:txBody>
          <a:bodyPr wrap="square" rtlCol="0">
            <a:spAutoFit/>
          </a:bodyPr>
          <a:lstStyle/>
          <a:p>
            <a:r>
              <a:rPr lang="en-US" sz="2000" b="1" u="sng" dirty="0"/>
              <a:t>Contact Precautions:</a:t>
            </a:r>
          </a:p>
          <a:p>
            <a:r>
              <a:rPr lang="en-US" sz="1600" dirty="0"/>
              <a:t>In addition to </a:t>
            </a:r>
            <a:r>
              <a:rPr lang="en-US" sz="1600" dirty="0">
                <a:hlinkClick r:id="rId2">
                  <a:extLst>
                    <a:ext uri="{A12FA001-AC4F-418D-AE19-62706E023703}">
                      <ahyp:hlinkClr xmlns:ahyp="http://schemas.microsoft.com/office/drawing/2018/hyperlinkcolor" val="tx"/>
                    </a:ext>
                  </a:extLst>
                </a:hlinkClick>
              </a:rPr>
              <a:t>Standard Precautions</a:t>
            </a:r>
            <a:r>
              <a:rPr lang="en-US" sz="1600" dirty="0"/>
              <a:t>, use Contact Precautions in the care of patients known or suspected to have an illness easily transmitted by direct patient contact or by indirect contact with items in the patient’s environment.</a:t>
            </a:r>
            <a:endParaRPr lang="en-US" dirty="0"/>
          </a:p>
        </p:txBody>
      </p:sp>
      <p:pic>
        <p:nvPicPr>
          <p:cNvPr id="3" name="Picture 2">
            <a:extLst>
              <a:ext uri="{FF2B5EF4-FFF2-40B4-BE49-F238E27FC236}">
                <a16:creationId xmlns:a16="http://schemas.microsoft.com/office/drawing/2014/main" id="{60873BBD-4EC9-49B2-9DC1-8464F441F13E}"/>
              </a:ext>
            </a:extLst>
          </p:cNvPr>
          <p:cNvPicPr>
            <a:picLocks noChangeAspect="1"/>
          </p:cNvPicPr>
          <p:nvPr/>
        </p:nvPicPr>
        <p:blipFill rotWithShape="1">
          <a:blip r:embed="rId3"/>
          <a:srcRect l="9460" t="3356" r="4833" b="7435"/>
          <a:stretch/>
        </p:blipFill>
        <p:spPr>
          <a:xfrm>
            <a:off x="5775649" y="272795"/>
            <a:ext cx="6148874" cy="6332223"/>
          </a:xfrm>
          <a:prstGeom prst="rect">
            <a:avLst/>
          </a:prstGeom>
        </p:spPr>
      </p:pic>
      <p:sp>
        <p:nvSpPr>
          <p:cNvPr id="4" name="TextBox 3">
            <a:extLst>
              <a:ext uri="{FF2B5EF4-FFF2-40B4-BE49-F238E27FC236}">
                <a16:creationId xmlns:a16="http://schemas.microsoft.com/office/drawing/2014/main" id="{B45AF54F-57B0-4BF8-899B-923BB04DC746}"/>
              </a:ext>
            </a:extLst>
          </p:cNvPr>
          <p:cNvSpPr txBox="1"/>
          <p:nvPr/>
        </p:nvSpPr>
        <p:spPr>
          <a:xfrm>
            <a:off x="569459" y="2025856"/>
            <a:ext cx="5143444" cy="4647426"/>
          </a:xfrm>
          <a:prstGeom prst="rect">
            <a:avLst/>
          </a:prstGeom>
          <a:noFill/>
          <a:ln w="38100">
            <a:solidFill>
              <a:srgbClr val="FFFF00"/>
            </a:solidFill>
          </a:ln>
        </p:spPr>
        <p:txBody>
          <a:bodyPr wrap="square" rtlCol="0">
            <a:spAutoFit/>
          </a:bodyPr>
          <a:lstStyle/>
          <a:p>
            <a:r>
              <a:rPr lang="en-US" sz="1400" b="1" dirty="0">
                <a:hlinkClick r:id="rId4">
                  <a:extLst>
                    <a:ext uri="{A12FA001-AC4F-418D-AE19-62706E023703}">
                      <ahyp:hlinkClr xmlns:ahyp="http://schemas.microsoft.com/office/drawing/2018/hyperlinkcolor" val="tx"/>
                    </a:ext>
                  </a:extLst>
                </a:hlinkClick>
              </a:rPr>
              <a:t>Gloves</a:t>
            </a:r>
            <a:endParaRPr lang="en-US" sz="1400" b="1" dirty="0"/>
          </a:p>
          <a:p>
            <a:pPr marL="171450" indent="-171450">
              <a:buFont typeface="Wingdings" panose="05000000000000000000" pitchFamily="2" charset="2"/>
              <a:buChar char="§"/>
            </a:pPr>
            <a:r>
              <a:rPr lang="en-US" sz="1400" dirty="0"/>
              <a:t>Wear gloves when touching the patient and the patient’s immediate environment or belongings</a:t>
            </a:r>
          </a:p>
          <a:p>
            <a:pPr marL="171450" indent="-171450">
              <a:buFont typeface="Wingdings" panose="05000000000000000000" pitchFamily="2" charset="2"/>
              <a:buChar char="§"/>
            </a:pPr>
            <a:r>
              <a:rPr lang="en-US" sz="1400" dirty="0"/>
              <a:t>Remove gloves promptly after use and discard before touching non-contaminated items or environmental surfaces, and before providing care to another patient </a:t>
            </a:r>
          </a:p>
          <a:p>
            <a:pPr marL="171450" indent="-171450">
              <a:buFont typeface="Wingdings" panose="05000000000000000000" pitchFamily="2" charset="2"/>
              <a:buChar char="§"/>
            </a:pPr>
            <a:r>
              <a:rPr lang="en-US" sz="1400" dirty="0"/>
              <a:t>Wash hands immediately after removing gloves </a:t>
            </a:r>
          </a:p>
          <a:p>
            <a:r>
              <a:rPr lang="en-US" sz="1400" b="1" dirty="0">
                <a:hlinkClick r:id="rId5">
                  <a:extLst>
                    <a:ext uri="{A12FA001-AC4F-418D-AE19-62706E023703}">
                      <ahyp:hlinkClr xmlns:ahyp="http://schemas.microsoft.com/office/drawing/2018/hyperlinkcolor" val="tx"/>
                    </a:ext>
                  </a:extLst>
                </a:hlinkClick>
              </a:rPr>
              <a:t>Gowns</a:t>
            </a:r>
            <a:endParaRPr lang="en-US" sz="1400" b="1" dirty="0"/>
          </a:p>
          <a:p>
            <a:pPr marL="171450" indent="-171450">
              <a:buFont typeface="Wingdings" panose="05000000000000000000" pitchFamily="2" charset="2"/>
              <a:buChar char="§"/>
            </a:pPr>
            <a:r>
              <a:rPr lang="en-US" sz="1400" dirty="0"/>
              <a:t>Wear a fluid resistant, non-sterile gown if contact with the patient or their environment is anticipated</a:t>
            </a:r>
          </a:p>
          <a:p>
            <a:pPr marL="171450" indent="-171450">
              <a:buFont typeface="Wingdings" panose="05000000000000000000" pitchFamily="2" charset="2"/>
              <a:buChar char="§"/>
            </a:pPr>
            <a:r>
              <a:rPr lang="en-US" sz="1400" dirty="0"/>
              <a:t>Do not wear the same gown for the care of more than one patient</a:t>
            </a:r>
          </a:p>
          <a:p>
            <a:pPr marL="171450" indent="-171450">
              <a:buFont typeface="Wingdings" panose="05000000000000000000" pitchFamily="2" charset="2"/>
              <a:buChar char="§"/>
            </a:pPr>
            <a:endParaRPr lang="en-US" sz="1400" dirty="0"/>
          </a:p>
          <a:p>
            <a:pPr marL="171450" indent="-171450">
              <a:buFont typeface="Wingdings" panose="05000000000000000000" pitchFamily="2" charset="2"/>
              <a:buChar char="§"/>
            </a:pPr>
            <a:endParaRPr lang="en-US" sz="1400" dirty="0"/>
          </a:p>
          <a:p>
            <a:pPr marL="171450" indent="-171450">
              <a:buFont typeface="Wingdings" panose="05000000000000000000" pitchFamily="2" charset="2"/>
              <a:buChar char="§"/>
            </a:pPr>
            <a:endParaRPr lang="en-US" sz="1400" dirty="0"/>
          </a:p>
          <a:p>
            <a:endParaRPr lang="en-US" sz="1400" dirty="0"/>
          </a:p>
          <a:p>
            <a:pPr marL="171450" indent="-171450">
              <a:buFont typeface="Wingdings" panose="05000000000000000000" pitchFamily="2" charset="2"/>
              <a:buChar char="§"/>
            </a:pPr>
            <a:endParaRPr lang="en-US" sz="1400" dirty="0"/>
          </a:p>
          <a:p>
            <a:r>
              <a:rPr lang="en-US" b="1" u="sng" dirty="0"/>
              <a:t>Examples Contact Isolation patients:</a:t>
            </a:r>
          </a:p>
          <a:p>
            <a:pPr marL="742950" lvl="1" indent="-285750">
              <a:buFont typeface="Arial" panose="020B0604020202020204" pitchFamily="34" charset="0"/>
              <a:buChar char="•"/>
            </a:pPr>
            <a:r>
              <a:rPr lang="en-US" dirty="0"/>
              <a:t>MDRO’s (MRSA, VRE, ESBL, CRE)</a:t>
            </a:r>
          </a:p>
          <a:p>
            <a:pPr marL="742950" lvl="1" indent="-285750">
              <a:buFont typeface="Arial" panose="020B0604020202020204" pitchFamily="34" charset="0"/>
              <a:buChar char="•"/>
            </a:pPr>
            <a:r>
              <a:rPr lang="en-US" dirty="0"/>
              <a:t>Draining wounds</a:t>
            </a:r>
          </a:p>
          <a:p>
            <a:pPr marL="742950" lvl="1" indent="-285750">
              <a:buFont typeface="Arial" panose="020B0604020202020204" pitchFamily="34" charset="0"/>
              <a:buChar char="•"/>
            </a:pPr>
            <a:r>
              <a:rPr lang="en-US" dirty="0"/>
              <a:t>Scabies, Lice, Bed Bugs</a:t>
            </a:r>
          </a:p>
        </p:txBody>
      </p:sp>
      <p:pic>
        <p:nvPicPr>
          <p:cNvPr id="2050" name="Picture 2" descr="Droplet Precautions">
            <a:extLst>
              <a:ext uri="{FF2B5EF4-FFF2-40B4-BE49-F238E27FC236}">
                <a16:creationId xmlns:a16="http://schemas.microsoft.com/office/drawing/2014/main" id="{7ACBFD0F-8274-6AF3-04D6-49BBCCF4E8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1960" y="272795"/>
            <a:ext cx="1632890" cy="16510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854BD86-81C7-A98A-773E-18DDAC5D3687}"/>
              </a:ext>
            </a:extLst>
          </p:cNvPr>
          <p:cNvPicPr>
            <a:picLocks noChangeAspect="1"/>
          </p:cNvPicPr>
          <p:nvPr/>
        </p:nvPicPr>
        <p:blipFill>
          <a:blip r:embed="rId7"/>
          <a:stretch>
            <a:fillRect/>
          </a:stretch>
        </p:blipFill>
        <p:spPr>
          <a:xfrm>
            <a:off x="1511559" y="4418799"/>
            <a:ext cx="3554963" cy="1076931"/>
          </a:xfrm>
          <a:prstGeom prst="rect">
            <a:avLst/>
          </a:prstGeom>
        </p:spPr>
      </p:pic>
    </p:spTree>
    <p:extLst>
      <p:ext uri="{BB962C8B-B14F-4D97-AF65-F5344CB8AC3E}">
        <p14:creationId xmlns:p14="http://schemas.microsoft.com/office/powerpoint/2010/main" val="411443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6529B9-4F48-4CA0-9ACC-7CC7BE443363}"/>
              </a:ext>
            </a:extLst>
          </p:cNvPr>
          <p:cNvPicPr>
            <a:picLocks noChangeAspect="1"/>
          </p:cNvPicPr>
          <p:nvPr/>
        </p:nvPicPr>
        <p:blipFill rotWithShape="1">
          <a:blip r:embed="rId2"/>
          <a:srcRect l="11653" t="5643" r="11887" b="7358"/>
          <a:stretch/>
        </p:blipFill>
        <p:spPr>
          <a:xfrm>
            <a:off x="6096000" y="485191"/>
            <a:ext cx="6017426" cy="6253177"/>
          </a:xfrm>
          <a:prstGeom prst="rect">
            <a:avLst/>
          </a:prstGeom>
        </p:spPr>
      </p:pic>
      <p:sp>
        <p:nvSpPr>
          <p:cNvPr id="3" name="TextBox 2">
            <a:extLst>
              <a:ext uri="{FF2B5EF4-FFF2-40B4-BE49-F238E27FC236}">
                <a16:creationId xmlns:a16="http://schemas.microsoft.com/office/drawing/2014/main" id="{A8FAB62C-C0C3-4C42-92C8-29A9BFC6A251}"/>
              </a:ext>
            </a:extLst>
          </p:cNvPr>
          <p:cNvSpPr txBox="1"/>
          <p:nvPr/>
        </p:nvSpPr>
        <p:spPr>
          <a:xfrm>
            <a:off x="223935" y="326709"/>
            <a:ext cx="5654351" cy="1600438"/>
          </a:xfrm>
          <a:prstGeom prst="rect">
            <a:avLst/>
          </a:prstGeom>
          <a:noFill/>
          <a:ln w="38100">
            <a:solidFill>
              <a:srgbClr val="00B050"/>
            </a:solidFill>
          </a:ln>
        </p:spPr>
        <p:txBody>
          <a:bodyPr wrap="square" rtlCol="0">
            <a:spAutoFit/>
          </a:bodyPr>
          <a:lstStyle/>
          <a:p>
            <a:r>
              <a:rPr lang="en-US" b="1" u="sng" dirty="0"/>
              <a:t>Special Enteric: </a:t>
            </a:r>
            <a:r>
              <a:rPr lang="en-US" dirty="0"/>
              <a:t>(Indirect transmission)</a:t>
            </a:r>
          </a:p>
          <a:p>
            <a:r>
              <a:rPr lang="en-US" sz="1600" dirty="0"/>
              <a:t>Use Special Enteric Precautions in the care of patients known or suspected to have an illness easily transmitted by direct patient contact or by indirect contact with items in the patient’s environment for infections that are not commonly killed by routine disinfectants </a:t>
            </a:r>
            <a:r>
              <a:rPr lang="en-US" sz="1600" b="1" u="sng" dirty="0"/>
              <a:t> </a:t>
            </a:r>
            <a:endParaRPr lang="en-US" sz="1600" dirty="0"/>
          </a:p>
        </p:txBody>
      </p:sp>
      <p:sp>
        <p:nvSpPr>
          <p:cNvPr id="4" name="TextBox 3">
            <a:extLst>
              <a:ext uri="{FF2B5EF4-FFF2-40B4-BE49-F238E27FC236}">
                <a16:creationId xmlns:a16="http://schemas.microsoft.com/office/drawing/2014/main" id="{03EFD0A7-8F95-4206-898D-C80C09494220}"/>
              </a:ext>
            </a:extLst>
          </p:cNvPr>
          <p:cNvSpPr txBox="1"/>
          <p:nvPr/>
        </p:nvSpPr>
        <p:spPr>
          <a:xfrm>
            <a:off x="223935" y="2045615"/>
            <a:ext cx="5654351" cy="4708981"/>
          </a:xfrm>
          <a:prstGeom prst="rect">
            <a:avLst/>
          </a:prstGeom>
          <a:noFill/>
          <a:ln w="38100">
            <a:solidFill>
              <a:srgbClr val="00B050"/>
            </a:solidFill>
          </a:ln>
        </p:spPr>
        <p:txBody>
          <a:bodyPr wrap="square" rtlCol="0">
            <a:spAutoFit/>
          </a:bodyPr>
          <a:lstStyle/>
          <a:p>
            <a:r>
              <a:rPr lang="en-US" sz="1500" b="1" dirty="0">
                <a:hlinkClick r:id="rId3">
                  <a:extLst>
                    <a:ext uri="{A12FA001-AC4F-418D-AE19-62706E023703}">
                      <ahyp:hlinkClr xmlns:ahyp="http://schemas.microsoft.com/office/drawing/2018/hyperlinkcolor" val="tx"/>
                    </a:ext>
                  </a:extLst>
                </a:hlinkClick>
              </a:rPr>
              <a:t>Gloves</a:t>
            </a:r>
            <a:endParaRPr lang="en-US" sz="1500" b="1" dirty="0"/>
          </a:p>
          <a:p>
            <a:pPr marL="171450" indent="-171450">
              <a:buFont typeface="Wingdings" panose="05000000000000000000" pitchFamily="2" charset="2"/>
              <a:buChar char="§"/>
            </a:pPr>
            <a:r>
              <a:rPr lang="en-US" sz="1500" dirty="0"/>
              <a:t>Wear gloves when touching the patient and the patient’s immediate environment or belongings</a:t>
            </a:r>
          </a:p>
          <a:p>
            <a:pPr marL="285750" indent="-285750">
              <a:buFont typeface="Wingdings" panose="05000000000000000000" pitchFamily="2" charset="2"/>
              <a:buChar char="§"/>
            </a:pPr>
            <a:r>
              <a:rPr lang="en-US" sz="1500" dirty="0"/>
              <a:t>Remove gloves promptly after use and discard before touching non-contaminated items or environmental surfaces, </a:t>
            </a:r>
          </a:p>
          <a:p>
            <a:pPr marL="285750" indent="-285750">
              <a:buFont typeface="Wingdings" panose="05000000000000000000" pitchFamily="2" charset="2"/>
              <a:buChar char="§"/>
            </a:pPr>
            <a:r>
              <a:rPr lang="en-US" sz="1500" dirty="0"/>
              <a:t>Wash hands immediately after removing gloves </a:t>
            </a:r>
          </a:p>
          <a:p>
            <a:r>
              <a:rPr lang="en-US" sz="1500" b="1" dirty="0">
                <a:hlinkClick r:id="rId4">
                  <a:extLst>
                    <a:ext uri="{A12FA001-AC4F-418D-AE19-62706E023703}">
                      <ahyp:hlinkClr xmlns:ahyp="http://schemas.microsoft.com/office/drawing/2018/hyperlinkcolor" val="tx"/>
                    </a:ext>
                  </a:extLst>
                </a:hlinkClick>
              </a:rPr>
              <a:t>Gowns</a:t>
            </a:r>
            <a:endParaRPr lang="en-US" sz="1500" b="1" dirty="0"/>
          </a:p>
          <a:p>
            <a:pPr marL="171450" indent="-171450">
              <a:buFont typeface="Wingdings" panose="05000000000000000000" pitchFamily="2" charset="2"/>
              <a:buChar char="§"/>
            </a:pPr>
            <a:r>
              <a:rPr lang="en-US" sz="1500" dirty="0"/>
              <a:t>Wear a fluid resistant, non-sterile gown if contact with the patient or their environment is anticipated</a:t>
            </a:r>
          </a:p>
          <a:p>
            <a:pPr marL="171450" indent="-171450">
              <a:buFont typeface="Wingdings" panose="05000000000000000000" pitchFamily="2" charset="2"/>
              <a:buChar char="§"/>
            </a:pPr>
            <a:r>
              <a:rPr lang="en-US" sz="1500" dirty="0"/>
              <a:t>Do not wear the same gown for the care of more than one patient</a:t>
            </a:r>
          </a:p>
          <a:p>
            <a:pPr marL="171450" indent="-171450">
              <a:buFont typeface="Wingdings" panose="05000000000000000000" pitchFamily="2" charset="2"/>
              <a:buChar char="§"/>
            </a:pPr>
            <a:r>
              <a:rPr lang="en-US" sz="1500" dirty="0"/>
              <a:t>Disinfect all equipment with </a:t>
            </a:r>
            <a:r>
              <a:rPr lang="en-US" sz="1500" b="1" dirty="0"/>
              <a:t>bleach</a:t>
            </a:r>
          </a:p>
          <a:p>
            <a:pPr marL="171450" indent="-171450">
              <a:buFont typeface="Wingdings" panose="05000000000000000000" pitchFamily="2" charset="2"/>
              <a:buChar char="§"/>
            </a:pPr>
            <a:r>
              <a:rPr lang="en-US" sz="1500" dirty="0"/>
              <a:t>Wash hands with soap and water</a:t>
            </a:r>
          </a:p>
          <a:p>
            <a:pPr marL="171450" indent="-171450">
              <a:buFont typeface="Wingdings" panose="05000000000000000000" pitchFamily="2" charset="2"/>
              <a:buChar char="§"/>
            </a:pPr>
            <a:endParaRPr lang="en-US" sz="1500" dirty="0"/>
          </a:p>
          <a:p>
            <a:pPr marL="171450" indent="-171450">
              <a:buFont typeface="Wingdings" panose="05000000000000000000" pitchFamily="2" charset="2"/>
              <a:buChar char="§"/>
            </a:pPr>
            <a:endParaRPr lang="en-US" sz="1500" dirty="0"/>
          </a:p>
          <a:p>
            <a:pPr marL="171450" indent="-171450">
              <a:buFont typeface="Wingdings" panose="05000000000000000000" pitchFamily="2" charset="2"/>
              <a:buChar char="§"/>
            </a:pPr>
            <a:endParaRPr lang="en-US" sz="1500" dirty="0"/>
          </a:p>
          <a:p>
            <a:r>
              <a:rPr lang="en-US" sz="1500" dirty="0"/>
              <a:t> </a:t>
            </a:r>
          </a:p>
          <a:p>
            <a:r>
              <a:rPr lang="en-US" sz="1500" b="1" u="sng" dirty="0"/>
              <a:t>Examples of Special Isolation Patients:</a:t>
            </a:r>
          </a:p>
          <a:p>
            <a:pPr marL="742950" lvl="1" indent="-285750">
              <a:buFont typeface="Arial" panose="020B0604020202020204" pitchFamily="34" charset="0"/>
              <a:buChar char="•"/>
            </a:pPr>
            <a:r>
              <a:rPr lang="en-US" sz="1500" dirty="0"/>
              <a:t>Clostridium difficile (C-diff)</a:t>
            </a:r>
          </a:p>
          <a:p>
            <a:pPr marL="742950" lvl="1" indent="-285750">
              <a:buFont typeface="Arial" panose="020B0604020202020204" pitchFamily="34" charset="0"/>
              <a:buChar char="•"/>
            </a:pPr>
            <a:r>
              <a:rPr lang="en-US" sz="1500" dirty="0"/>
              <a:t>Norovirus</a:t>
            </a:r>
          </a:p>
          <a:p>
            <a:pPr marL="742950" lvl="1" indent="-285750">
              <a:buFont typeface="Arial" panose="020B0604020202020204" pitchFamily="34" charset="0"/>
              <a:buChar char="•"/>
            </a:pPr>
            <a:r>
              <a:rPr lang="en-US" sz="1500" dirty="0"/>
              <a:t>Acute Diarrhea </a:t>
            </a:r>
          </a:p>
        </p:txBody>
      </p:sp>
      <p:pic>
        <p:nvPicPr>
          <p:cNvPr id="6" name="Picture 5">
            <a:extLst>
              <a:ext uri="{FF2B5EF4-FFF2-40B4-BE49-F238E27FC236}">
                <a16:creationId xmlns:a16="http://schemas.microsoft.com/office/drawing/2014/main" id="{9E8F2F08-7D3D-ABA9-01D6-A08883E00F2F}"/>
              </a:ext>
            </a:extLst>
          </p:cNvPr>
          <p:cNvPicPr>
            <a:picLocks noChangeAspect="1"/>
          </p:cNvPicPr>
          <p:nvPr/>
        </p:nvPicPr>
        <p:blipFill>
          <a:blip r:embed="rId5"/>
          <a:stretch>
            <a:fillRect/>
          </a:stretch>
        </p:blipFill>
        <p:spPr>
          <a:xfrm>
            <a:off x="6096000" y="119632"/>
            <a:ext cx="1889923" cy="1132338"/>
          </a:xfrm>
          <a:prstGeom prst="rect">
            <a:avLst/>
          </a:prstGeom>
        </p:spPr>
      </p:pic>
      <p:pic>
        <p:nvPicPr>
          <p:cNvPr id="10" name="Picture 9">
            <a:extLst>
              <a:ext uri="{FF2B5EF4-FFF2-40B4-BE49-F238E27FC236}">
                <a16:creationId xmlns:a16="http://schemas.microsoft.com/office/drawing/2014/main" id="{B7759A17-1B02-43F8-F281-FB8BDA6F8E0A}"/>
              </a:ext>
            </a:extLst>
          </p:cNvPr>
          <p:cNvPicPr>
            <a:picLocks noChangeAspect="1"/>
          </p:cNvPicPr>
          <p:nvPr/>
        </p:nvPicPr>
        <p:blipFill>
          <a:blip r:embed="rId6"/>
          <a:stretch>
            <a:fillRect/>
          </a:stretch>
        </p:blipFill>
        <p:spPr>
          <a:xfrm>
            <a:off x="4529993" y="4803601"/>
            <a:ext cx="1219370" cy="1524140"/>
          </a:xfrm>
          <a:prstGeom prst="rect">
            <a:avLst/>
          </a:prstGeom>
        </p:spPr>
      </p:pic>
      <p:pic>
        <p:nvPicPr>
          <p:cNvPr id="12" name="Picture 11">
            <a:extLst>
              <a:ext uri="{FF2B5EF4-FFF2-40B4-BE49-F238E27FC236}">
                <a16:creationId xmlns:a16="http://schemas.microsoft.com/office/drawing/2014/main" id="{E131AC8C-5A6D-F636-2576-BE2D6E3E05B5}"/>
              </a:ext>
            </a:extLst>
          </p:cNvPr>
          <p:cNvPicPr>
            <a:picLocks noChangeAspect="1"/>
          </p:cNvPicPr>
          <p:nvPr/>
        </p:nvPicPr>
        <p:blipFill>
          <a:blip r:embed="rId7"/>
          <a:stretch>
            <a:fillRect/>
          </a:stretch>
        </p:blipFill>
        <p:spPr>
          <a:xfrm>
            <a:off x="514654" y="4878245"/>
            <a:ext cx="3710606" cy="904989"/>
          </a:xfrm>
          <a:prstGeom prst="rect">
            <a:avLst/>
          </a:prstGeom>
        </p:spPr>
      </p:pic>
    </p:spTree>
    <p:extLst>
      <p:ext uri="{BB962C8B-B14F-4D97-AF65-F5344CB8AC3E}">
        <p14:creationId xmlns:p14="http://schemas.microsoft.com/office/powerpoint/2010/main" val="416996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903" y="2665314"/>
            <a:ext cx="4870579" cy="4031873"/>
          </a:xfrm>
          <a:prstGeom prst="rect">
            <a:avLst/>
          </a:prstGeom>
          <a:noFill/>
          <a:ln w="57150">
            <a:solidFill>
              <a:srgbClr val="FF33CC"/>
            </a:solidFill>
          </a:ln>
        </p:spPr>
        <p:txBody>
          <a:bodyPr wrap="square" rtlCol="0">
            <a:spAutoFit/>
          </a:bodyPr>
          <a:lstStyle/>
          <a:p>
            <a:r>
              <a:rPr lang="en-US" sz="1600" b="1" dirty="0"/>
              <a:t>Mask: </a:t>
            </a:r>
          </a:p>
          <a:p>
            <a:pPr marL="285750" indent="-285750">
              <a:buFont typeface="Wingdings" panose="05000000000000000000" pitchFamily="2" charset="2"/>
              <a:buChar char="§"/>
            </a:pPr>
            <a:r>
              <a:rPr lang="en-US" sz="1600" dirty="0"/>
              <a:t>Wear a facemask, such as a procedure or surgical mask, for close contact with the patient; the facemask should be donned upon entering the exam room</a:t>
            </a:r>
          </a:p>
          <a:p>
            <a:pPr marL="285750" indent="-285750">
              <a:buFont typeface="Wingdings" panose="05000000000000000000" pitchFamily="2" charset="2"/>
              <a:buChar char="§"/>
            </a:pPr>
            <a:r>
              <a:rPr lang="en-US" sz="1600" dirty="0"/>
              <a:t>Wear eye protection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r>
              <a:rPr lang="en-US" sz="1600" b="1" u="sng" dirty="0"/>
              <a:t>Examples of Droplet isolation patients:</a:t>
            </a:r>
          </a:p>
          <a:p>
            <a:pPr marL="742950" lvl="1" indent="-285750">
              <a:buFont typeface="Arial" panose="020B0604020202020204" pitchFamily="34" charset="0"/>
              <a:buChar char="•"/>
            </a:pPr>
            <a:r>
              <a:rPr lang="en-US" sz="1600" dirty="0"/>
              <a:t>Influenza (Flu A/Flu B)	</a:t>
            </a:r>
          </a:p>
          <a:p>
            <a:pPr marL="742950" lvl="1" indent="-285750">
              <a:buFont typeface="Arial" panose="020B0604020202020204" pitchFamily="34" charset="0"/>
              <a:buChar char="•"/>
            </a:pPr>
            <a:r>
              <a:rPr lang="en-US" sz="1600" dirty="0"/>
              <a:t>Bacterial Meningitis</a:t>
            </a:r>
          </a:p>
          <a:p>
            <a:pPr marL="742950" lvl="1" indent="-285750">
              <a:buFont typeface="Arial" panose="020B0604020202020204" pitchFamily="34" charset="0"/>
              <a:buChar char="•"/>
            </a:pPr>
            <a:r>
              <a:rPr lang="en-US" sz="1600" dirty="0"/>
              <a:t>Strep Throat</a:t>
            </a:r>
          </a:p>
          <a:p>
            <a:pPr marL="742950" lvl="1" indent="-285750">
              <a:buFont typeface="Arial" panose="020B0604020202020204" pitchFamily="34" charset="0"/>
              <a:buChar char="•"/>
            </a:pPr>
            <a:r>
              <a:rPr lang="en-US" sz="1600" dirty="0"/>
              <a:t>Pertussis/RSV</a:t>
            </a:r>
          </a:p>
        </p:txBody>
      </p:sp>
      <p:pic>
        <p:nvPicPr>
          <p:cNvPr id="3" name="Picture 2"/>
          <p:cNvPicPr>
            <a:picLocks noChangeAspect="1"/>
          </p:cNvPicPr>
          <p:nvPr/>
        </p:nvPicPr>
        <p:blipFill rotWithShape="1">
          <a:blip r:embed="rId2"/>
          <a:srcRect l="9930" t="8169" r="6473" b="7954"/>
          <a:stretch/>
        </p:blipFill>
        <p:spPr>
          <a:xfrm>
            <a:off x="5458408" y="326571"/>
            <a:ext cx="6550090" cy="6149418"/>
          </a:xfrm>
          <a:prstGeom prst="rect">
            <a:avLst/>
          </a:prstGeom>
        </p:spPr>
      </p:pic>
      <p:sp>
        <p:nvSpPr>
          <p:cNvPr id="4" name="Rectangle 3">
            <a:extLst>
              <a:ext uri="{FF2B5EF4-FFF2-40B4-BE49-F238E27FC236}">
                <a16:creationId xmlns:a16="http://schemas.microsoft.com/office/drawing/2014/main" id="{2657B0AB-0591-413A-AFAC-AA8E224C6B5F}"/>
              </a:ext>
            </a:extLst>
          </p:cNvPr>
          <p:cNvSpPr/>
          <p:nvPr/>
        </p:nvSpPr>
        <p:spPr>
          <a:xfrm>
            <a:off x="335902" y="205273"/>
            <a:ext cx="4870580" cy="2295331"/>
          </a:xfrm>
          <a:prstGeom prst="rect">
            <a:avLst/>
          </a:prstGeom>
          <a:ln w="57150">
            <a:solidFill>
              <a:srgbClr val="FF33CC"/>
            </a:solidFill>
          </a:ln>
        </p:spPr>
        <p:style>
          <a:lnRef idx="2">
            <a:schemeClr val="dk1"/>
          </a:lnRef>
          <a:fillRef idx="1">
            <a:schemeClr val="lt1"/>
          </a:fillRef>
          <a:effectRef idx="0">
            <a:schemeClr val="dk1"/>
          </a:effectRef>
          <a:fontRef idx="minor">
            <a:schemeClr val="dk1"/>
          </a:fontRef>
        </p:style>
        <p:txBody>
          <a:bodyPr rtlCol="0" anchor="ctr"/>
          <a:lstStyle/>
          <a:p>
            <a:r>
              <a:rPr lang="en-US" b="1" u="sng" dirty="0"/>
              <a:t>Droplet Precautions: </a:t>
            </a:r>
            <a:r>
              <a:rPr lang="en-US" sz="1400" dirty="0"/>
              <a:t>Droplet  Precautions are required to protect against droplet transmission of infectious agents. Droplets can be generated from a person during coughing, sneezing, talking or during the performance of certain procedures such as suctioning or bronchoscopy. </a:t>
            </a:r>
          </a:p>
          <a:p>
            <a:r>
              <a:rPr lang="en-US" sz="1400" dirty="0"/>
              <a:t>Droplets generally travel no more than 3 feet from the patient. These droplets can be deposited on the host’s nasal mucosa, conjunctivae or mouth.</a:t>
            </a:r>
            <a:endParaRPr lang="en-US" b="1" u="sng" dirty="0"/>
          </a:p>
        </p:txBody>
      </p:sp>
      <p:pic>
        <p:nvPicPr>
          <p:cNvPr id="6" name="Picture 5">
            <a:extLst>
              <a:ext uri="{FF2B5EF4-FFF2-40B4-BE49-F238E27FC236}">
                <a16:creationId xmlns:a16="http://schemas.microsoft.com/office/drawing/2014/main" id="{4BA8B3D4-354A-2F5B-C073-A906021E597F}"/>
              </a:ext>
            </a:extLst>
          </p:cNvPr>
          <p:cNvPicPr>
            <a:picLocks noChangeAspect="1"/>
          </p:cNvPicPr>
          <p:nvPr/>
        </p:nvPicPr>
        <p:blipFill rotWithShape="1">
          <a:blip r:embed="rId3"/>
          <a:srcRect t="7484"/>
          <a:stretch/>
        </p:blipFill>
        <p:spPr>
          <a:xfrm>
            <a:off x="5318620" y="326570"/>
            <a:ext cx="1369100" cy="1347369"/>
          </a:xfrm>
          <a:prstGeom prst="rect">
            <a:avLst/>
          </a:prstGeom>
        </p:spPr>
      </p:pic>
      <p:pic>
        <p:nvPicPr>
          <p:cNvPr id="8" name="Picture 7">
            <a:extLst>
              <a:ext uri="{FF2B5EF4-FFF2-40B4-BE49-F238E27FC236}">
                <a16:creationId xmlns:a16="http://schemas.microsoft.com/office/drawing/2014/main" id="{2AFF35BA-3CF7-559B-1F3F-7091A58A0DEE}"/>
              </a:ext>
            </a:extLst>
          </p:cNvPr>
          <p:cNvPicPr>
            <a:picLocks noChangeAspect="1"/>
          </p:cNvPicPr>
          <p:nvPr/>
        </p:nvPicPr>
        <p:blipFill rotWithShape="1">
          <a:blip r:embed="rId4"/>
          <a:srcRect l="7036" r="2275"/>
          <a:stretch/>
        </p:blipFill>
        <p:spPr>
          <a:xfrm>
            <a:off x="746448" y="3974841"/>
            <a:ext cx="3648269" cy="1376401"/>
          </a:xfrm>
          <a:prstGeom prst="rect">
            <a:avLst/>
          </a:prstGeom>
        </p:spPr>
      </p:pic>
    </p:spTree>
    <p:extLst>
      <p:ext uri="{BB962C8B-B14F-4D97-AF65-F5344CB8AC3E}">
        <p14:creationId xmlns:p14="http://schemas.microsoft.com/office/powerpoint/2010/main" val="90515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000" b="1"/>
              <a:t>Impact of Healthcare-Associated Infections</a:t>
            </a:r>
          </a:p>
        </p:txBody>
      </p:sp>
      <p:sp>
        <p:nvSpPr>
          <p:cNvPr id="57" name="TextBox 56">
            <a:extLst>
              <a:ext uri="{FF2B5EF4-FFF2-40B4-BE49-F238E27FC236}">
                <a16:creationId xmlns:a16="http://schemas.microsoft.com/office/drawing/2014/main" id="{12719EB2-3B33-4CF5-9A45-3DDB387084F2}"/>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Clr>
                <a:schemeClr val="accent1"/>
              </a:buClr>
              <a:buFont typeface="Arial" panose="020B0604020202020204" pitchFamily="34" charset="0"/>
              <a:buChar char="•"/>
            </a:pPr>
            <a:r>
              <a:rPr lang="en-US" sz="2000"/>
              <a:t>Patient Safety</a:t>
            </a:r>
          </a:p>
          <a:p>
            <a:pPr marL="914400" lvl="1" indent="-228600">
              <a:lnSpc>
                <a:spcPct val="90000"/>
              </a:lnSpc>
              <a:spcAft>
                <a:spcPts val="600"/>
              </a:spcAft>
              <a:buClr>
                <a:schemeClr val="accent1"/>
              </a:buClr>
              <a:buFont typeface="Arial" panose="020B0604020202020204" pitchFamily="34" charset="0"/>
              <a:buChar char="•"/>
            </a:pPr>
            <a:r>
              <a:rPr lang="en-US" sz="2000"/>
              <a:t>HAIs increase morbidity and mortality</a:t>
            </a:r>
          </a:p>
          <a:p>
            <a:pPr lvl="1" indent="-228600">
              <a:lnSpc>
                <a:spcPct val="90000"/>
              </a:lnSpc>
              <a:spcAft>
                <a:spcPts val="600"/>
              </a:spcAft>
              <a:buClr>
                <a:schemeClr val="accent1"/>
              </a:buClr>
              <a:buFont typeface="Arial" panose="020B0604020202020204" pitchFamily="34" charset="0"/>
              <a:buChar char="•"/>
            </a:pPr>
            <a:endParaRPr lang="en-US" sz="2000"/>
          </a:p>
          <a:p>
            <a:pPr indent="-228600">
              <a:lnSpc>
                <a:spcPct val="90000"/>
              </a:lnSpc>
              <a:spcAft>
                <a:spcPts val="600"/>
              </a:spcAft>
              <a:buClr>
                <a:schemeClr val="accent1"/>
              </a:buClr>
              <a:buFont typeface="Arial" panose="020B0604020202020204" pitchFamily="34" charset="0"/>
              <a:buChar char="•"/>
            </a:pPr>
            <a:r>
              <a:rPr lang="en-US" sz="2000"/>
              <a:t>Healthcare Cost</a:t>
            </a:r>
          </a:p>
          <a:p>
            <a:pPr marL="914400" lvl="1" indent="-228600">
              <a:lnSpc>
                <a:spcPct val="90000"/>
              </a:lnSpc>
              <a:spcAft>
                <a:spcPts val="600"/>
              </a:spcAft>
              <a:buClr>
                <a:schemeClr val="accent1"/>
              </a:buClr>
              <a:buFont typeface="Arial" panose="020B0604020202020204" pitchFamily="34" charset="0"/>
              <a:buChar char="•"/>
            </a:pPr>
            <a:r>
              <a:rPr lang="en-US" sz="2000"/>
              <a:t>Increased length of stay </a:t>
            </a:r>
          </a:p>
          <a:p>
            <a:pPr marL="914400" lvl="1" indent="-228600">
              <a:lnSpc>
                <a:spcPct val="90000"/>
              </a:lnSpc>
              <a:spcAft>
                <a:spcPts val="600"/>
              </a:spcAft>
              <a:buClr>
                <a:schemeClr val="accent1"/>
              </a:buClr>
              <a:buFont typeface="Arial" panose="020B0604020202020204" pitchFamily="34" charset="0"/>
              <a:buChar char="•"/>
            </a:pPr>
            <a:r>
              <a:rPr lang="en-US" sz="2000"/>
              <a:t>Increased cost of treatment</a:t>
            </a:r>
          </a:p>
          <a:p>
            <a:pPr marL="457200" indent="-228600">
              <a:lnSpc>
                <a:spcPct val="90000"/>
              </a:lnSpc>
              <a:spcAft>
                <a:spcPts val="600"/>
              </a:spcAft>
              <a:buClr>
                <a:schemeClr val="accent1"/>
              </a:buClr>
              <a:buFont typeface="Arial" panose="020B0604020202020204" pitchFamily="34" charset="0"/>
              <a:buChar char="•"/>
            </a:pPr>
            <a:endParaRPr lang="en-US" sz="2000"/>
          </a:p>
          <a:p>
            <a:pPr indent="-228600">
              <a:lnSpc>
                <a:spcPct val="90000"/>
              </a:lnSpc>
              <a:spcAft>
                <a:spcPts val="600"/>
              </a:spcAft>
              <a:buClr>
                <a:schemeClr val="accent1"/>
              </a:buClr>
              <a:buFont typeface="Arial" panose="020B0604020202020204" pitchFamily="34" charset="0"/>
              <a:buChar char="•"/>
            </a:pPr>
            <a:r>
              <a:rPr lang="en-US" sz="2000"/>
              <a:t>CMS Reimbursement</a:t>
            </a:r>
          </a:p>
          <a:p>
            <a:pPr marL="800100" lvl="1" indent="-228600">
              <a:lnSpc>
                <a:spcPct val="90000"/>
              </a:lnSpc>
              <a:spcAft>
                <a:spcPts val="600"/>
              </a:spcAft>
              <a:buClr>
                <a:schemeClr val="accent1"/>
              </a:buClr>
              <a:buFont typeface="Arial" panose="020B0604020202020204" pitchFamily="34" charset="0"/>
              <a:buChar char="•"/>
            </a:pPr>
            <a:r>
              <a:rPr lang="en-US" sz="2000"/>
              <a:t>Value-Based Purchasing Program (2%)</a:t>
            </a:r>
          </a:p>
          <a:p>
            <a:pPr marL="800100" lvl="1" indent="-228600">
              <a:lnSpc>
                <a:spcPct val="90000"/>
              </a:lnSpc>
              <a:spcAft>
                <a:spcPts val="600"/>
              </a:spcAft>
              <a:buClr>
                <a:schemeClr val="accent1"/>
              </a:buClr>
              <a:buFont typeface="Arial" panose="020B0604020202020204" pitchFamily="34" charset="0"/>
              <a:buChar char="•"/>
            </a:pPr>
            <a:r>
              <a:rPr lang="en-US" sz="2000"/>
              <a:t>HAC Reduction Program (1%)</a:t>
            </a:r>
          </a:p>
          <a:p>
            <a:pPr marL="800100" lvl="1" indent="-228600">
              <a:lnSpc>
                <a:spcPct val="90000"/>
              </a:lnSpc>
              <a:spcAft>
                <a:spcPts val="600"/>
              </a:spcAft>
              <a:buClr>
                <a:schemeClr val="accent1"/>
              </a:buClr>
              <a:buFont typeface="Arial" panose="020B0604020202020204" pitchFamily="34" charset="0"/>
              <a:buChar char="•"/>
            </a:pPr>
            <a:r>
              <a:rPr lang="en-US" sz="2000"/>
              <a:t>Hospital Readmissions Program (2%)</a:t>
            </a:r>
          </a:p>
        </p:txBody>
      </p:sp>
      <p:pic>
        <p:nvPicPr>
          <p:cNvPr id="5" name="Picture 4">
            <a:extLst>
              <a:ext uri="{FF2B5EF4-FFF2-40B4-BE49-F238E27FC236}">
                <a16:creationId xmlns:a16="http://schemas.microsoft.com/office/drawing/2014/main" id="{6FC5DADA-3E60-C25F-A498-EA463B7C6930}"/>
              </a:ext>
            </a:extLst>
          </p:cNvPr>
          <p:cNvPicPr>
            <a:picLocks noChangeAspect="1"/>
          </p:cNvPicPr>
          <p:nvPr/>
        </p:nvPicPr>
        <p:blipFill rotWithShape="1">
          <a:blip r:embed="rId2"/>
          <a:srcRect t="736" r="4" b="3899"/>
          <a:stretch/>
        </p:blipFill>
        <p:spPr>
          <a:xfrm>
            <a:off x="7122695" y="1844362"/>
            <a:ext cx="4494027" cy="4519862"/>
          </a:xfrm>
          <a:prstGeom prst="rect">
            <a:avLst/>
          </a:prstGeom>
        </p:spPr>
      </p:pic>
    </p:spTree>
    <p:extLst>
      <p:ext uri="{BB962C8B-B14F-4D97-AF65-F5344CB8AC3E}">
        <p14:creationId xmlns:p14="http://schemas.microsoft.com/office/powerpoint/2010/main" val="199486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FA368F-6C36-44B9-99C0-AE966BD708A0}"/>
              </a:ext>
            </a:extLst>
          </p:cNvPr>
          <p:cNvPicPr>
            <a:picLocks noChangeAspect="1"/>
          </p:cNvPicPr>
          <p:nvPr/>
        </p:nvPicPr>
        <p:blipFill rotWithShape="1">
          <a:blip r:embed="rId2"/>
          <a:srcRect l="9770" t="6479" r="11339" b="8310"/>
          <a:stretch/>
        </p:blipFill>
        <p:spPr>
          <a:xfrm>
            <a:off x="5474340" y="429208"/>
            <a:ext cx="6636795" cy="6139543"/>
          </a:xfrm>
          <a:prstGeom prst="rect">
            <a:avLst/>
          </a:prstGeom>
        </p:spPr>
      </p:pic>
      <p:sp>
        <p:nvSpPr>
          <p:cNvPr id="3" name="TextBox 2">
            <a:extLst>
              <a:ext uri="{FF2B5EF4-FFF2-40B4-BE49-F238E27FC236}">
                <a16:creationId xmlns:a16="http://schemas.microsoft.com/office/drawing/2014/main" id="{09A9A47B-27CA-4547-A6CA-B98EDCC60B35}"/>
              </a:ext>
            </a:extLst>
          </p:cNvPr>
          <p:cNvSpPr txBox="1"/>
          <p:nvPr/>
        </p:nvSpPr>
        <p:spPr>
          <a:xfrm>
            <a:off x="233679" y="307910"/>
            <a:ext cx="5103431" cy="1600438"/>
          </a:xfrm>
          <a:prstGeom prst="rect">
            <a:avLst/>
          </a:prstGeom>
          <a:noFill/>
          <a:ln w="38100">
            <a:solidFill>
              <a:schemeClr val="accent1"/>
            </a:solidFill>
          </a:ln>
        </p:spPr>
        <p:txBody>
          <a:bodyPr wrap="square" rtlCol="0">
            <a:spAutoFit/>
          </a:bodyPr>
          <a:lstStyle/>
          <a:p>
            <a:r>
              <a:rPr lang="en-US" b="1" u="sng" dirty="0"/>
              <a:t>Airborne Transmission:</a:t>
            </a:r>
            <a:r>
              <a:rPr lang="en-US" dirty="0"/>
              <a:t> </a:t>
            </a:r>
            <a:r>
              <a:rPr lang="en-US" sz="1600" dirty="0"/>
              <a:t>Airborne precautions are required to protect against airborne transmission of infectious agents. Aerosols usually enter through the respiratory tract.  These aerosols have the ability to remain suspended in the air for long  periods of time and travel long distances.</a:t>
            </a:r>
          </a:p>
        </p:txBody>
      </p:sp>
      <p:sp>
        <p:nvSpPr>
          <p:cNvPr id="4" name="TextBox 3">
            <a:extLst>
              <a:ext uri="{FF2B5EF4-FFF2-40B4-BE49-F238E27FC236}">
                <a16:creationId xmlns:a16="http://schemas.microsoft.com/office/drawing/2014/main" id="{636B1192-BB51-4E20-A8C3-07183802B2AA}"/>
              </a:ext>
            </a:extLst>
          </p:cNvPr>
          <p:cNvSpPr txBox="1"/>
          <p:nvPr/>
        </p:nvSpPr>
        <p:spPr>
          <a:xfrm>
            <a:off x="233679" y="1987346"/>
            <a:ext cx="5103431" cy="4524315"/>
          </a:xfrm>
          <a:prstGeom prst="rect">
            <a:avLst/>
          </a:prstGeom>
          <a:noFill/>
          <a:ln w="38100">
            <a:solidFill>
              <a:schemeClr val="accent1"/>
            </a:solidFill>
          </a:ln>
        </p:spPr>
        <p:txBody>
          <a:bodyPr wrap="square" rtlCol="0">
            <a:spAutoFit/>
          </a:bodyPr>
          <a:lstStyle/>
          <a:p>
            <a:pPr marL="285750" indent="-285750">
              <a:buFont typeface="Wingdings" panose="05000000000000000000" pitchFamily="2" charset="2"/>
              <a:buChar char="§"/>
            </a:pPr>
            <a:r>
              <a:rPr lang="en-US" sz="1600" b="1" dirty="0"/>
              <a:t>Wear an </a:t>
            </a:r>
            <a:r>
              <a:rPr lang="en-US" sz="1600" b="1" dirty="0">
                <a:solidFill>
                  <a:srgbClr val="0070C0"/>
                </a:solidFill>
                <a:hlinkClick r:id="rId3">
                  <a:extLst>
                    <a:ext uri="{A12FA001-AC4F-418D-AE19-62706E023703}">
                      <ahyp:hlinkClr xmlns:ahyp="http://schemas.microsoft.com/office/drawing/2018/hyperlinkcolor" val="tx"/>
                    </a:ext>
                  </a:extLst>
                </a:hlinkClick>
              </a:rPr>
              <a:t>N95 Respirator</a:t>
            </a:r>
            <a:r>
              <a:rPr lang="en-US" sz="1600" b="1" dirty="0">
                <a:solidFill>
                  <a:srgbClr val="0070C0"/>
                </a:solidFill>
              </a:rPr>
              <a:t> </a:t>
            </a:r>
          </a:p>
          <a:p>
            <a:pPr lvl="1"/>
            <a:r>
              <a:rPr lang="en-US" sz="1600" dirty="0"/>
              <a:t>Prior fit-testing that must be repeated annually and fit-check / seal-check prior to each use.</a:t>
            </a:r>
            <a:br>
              <a:rPr lang="en-US" sz="1600" dirty="0"/>
            </a:br>
            <a:r>
              <a:rPr lang="en-US" sz="1600" b="1" dirty="0"/>
              <a:t>OR</a:t>
            </a:r>
            <a:r>
              <a:rPr lang="en-US" sz="1600" dirty="0"/>
              <a:t> </a:t>
            </a:r>
            <a:br>
              <a:rPr lang="en-US" sz="1600" dirty="0"/>
            </a:br>
            <a:r>
              <a:rPr lang="en-US" sz="1600" dirty="0">
                <a:solidFill>
                  <a:srgbClr val="0070C0"/>
                </a:solidFill>
                <a:hlinkClick r:id="rId4">
                  <a:extLst>
                    <a:ext uri="{A12FA001-AC4F-418D-AE19-62706E023703}">
                      <ahyp:hlinkClr xmlns:ahyp="http://schemas.microsoft.com/office/drawing/2018/hyperlinkcolor" val="tx"/>
                    </a:ext>
                  </a:extLst>
                </a:hlinkClick>
              </a:rPr>
              <a:t>Powered Air-Purifying Respirator (PAPR)</a:t>
            </a:r>
            <a:endParaRPr lang="en-US" sz="1600" dirty="0">
              <a:solidFill>
                <a:srgbClr val="0070C0"/>
              </a:solidFill>
            </a:endParaRPr>
          </a:p>
          <a:p>
            <a:pPr lvl="1"/>
            <a:r>
              <a:rPr lang="en-US" sz="1600" dirty="0"/>
              <a:t>The respirator should be donned prior to room entry and removed after exiting room</a:t>
            </a:r>
          </a:p>
          <a:p>
            <a:endParaRPr lang="en-US" sz="1600" b="1" u="sng" dirty="0"/>
          </a:p>
          <a:p>
            <a:r>
              <a:rPr lang="en-US" sz="1600" b="1" dirty="0"/>
              <a:t>                                                   OR</a:t>
            </a:r>
          </a:p>
          <a:p>
            <a:endParaRPr lang="en-US" sz="1600" b="1" u="sng" dirty="0"/>
          </a:p>
          <a:p>
            <a:endParaRPr lang="en-US" sz="1600" b="1" u="sng" dirty="0"/>
          </a:p>
          <a:p>
            <a:endParaRPr lang="en-US" sz="1600" b="1" u="sng" dirty="0"/>
          </a:p>
          <a:p>
            <a:r>
              <a:rPr lang="en-US" sz="1600" b="1" u="sng" dirty="0"/>
              <a:t>Examples of Airborne / Respiratory Isolation patients:</a:t>
            </a:r>
          </a:p>
          <a:p>
            <a:pPr marL="742950" lvl="1" indent="-285750">
              <a:buFont typeface="Arial" panose="020B0604020202020204" pitchFamily="34" charset="0"/>
              <a:buChar char="•"/>
            </a:pPr>
            <a:r>
              <a:rPr lang="en-US" sz="1600" dirty="0"/>
              <a:t>Mycobacterium Tuberculosis (TB)</a:t>
            </a:r>
          </a:p>
          <a:p>
            <a:pPr marL="742950" lvl="1" indent="-285750">
              <a:buFont typeface="Arial" panose="020B0604020202020204" pitchFamily="34" charset="0"/>
              <a:buChar char="•"/>
            </a:pPr>
            <a:r>
              <a:rPr lang="en-US" sz="1600" dirty="0"/>
              <a:t>Shingles/Chickenpox</a:t>
            </a:r>
          </a:p>
          <a:p>
            <a:pPr marL="742950" lvl="1" indent="-285750">
              <a:buFont typeface="Arial" panose="020B0604020202020204" pitchFamily="34" charset="0"/>
              <a:buChar char="•"/>
            </a:pPr>
            <a:r>
              <a:rPr lang="en-US" sz="1600" dirty="0"/>
              <a:t>Avian Flu</a:t>
            </a:r>
          </a:p>
          <a:p>
            <a:pPr marL="742950" lvl="1" indent="-285750">
              <a:buFont typeface="Arial" panose="020B0604020202020204" pitchFamily="34" charset="0"/>
              <a:buChar char="•"/>
            </a:pPr>
            <a:r>
              <a:rPr lang="en-US" sz="1600" dirty="0"/>
              <a:t>Measles</a:t>
            </a:r>
          </a:p>
          <a:p>
            <a:pPr marL="742950" lvl="1" indent="-285750">
              <a:buFont typeface="Arial" panose="020B0604020202020204" pitchFamily="34" charset="0"/>
              <a:buChar char="•"/>
            </a:pPr>
            <a:r>
              <a:rPr lang="en-US" sz="1600" dirty="0"/>
              <a:t>Small pox</a:t>
            </a:r>
            <a:endParaRPr lang="en-US" dirty="0"/>
          </a:p>
        </p:txBody>
      </p:sp>
      <p:pic>
        <p:nvPicPr>
          <p:cNvPr id="6" name="Picture 5">
            <a:extLst>
              <a:ext uri="{FF2B5EF4-FFF2-40B4-BE49-F238E27FC236}">
                <a16:creationId xmlns:a16="http://schemas.microsoft.com/office/drawing/2014/main" id="{BC035AF3-0D5A-26FA-83EA-C34506D63F40}"/>
              </a:ext>
            </a:extLst>
          </p:cNvPr>
          <p:cNvPicPr>
            <a:picLocks noChangeAspect="1"/>
          </p:cNvPicPr>
          <p:nvPr/>
        </p:nvPicPr>
        <p:blipFill>
          <a:blip r:embed="rId5"/>
          <a:stretch>
            <a:fillRect/>
          </a:stretch>
        </p:blipFill>
        <p:spPr>
          <a:xfrm>
            <a:off x="835216" y="3769567"/>
            <a:ext cx="1743224" cy="1130630"/>
          </a:xfrm>
          <a:prstGeom prst="rect">
            <a:avLst/>
          </a:prstGeom>
        </p:spPr>
      </p:pic>
      <p:pic>
        <p:nvPicPr>
          <p:cNvPr id="1026" name="Picture 2" descr="T200 Respirator - PX5 PAPR with Open Ear Face Seal Hood – X1 Safety">
            <a:extLst>
              <a:ext uri="{FF2B5EF4-FFF2-40B4-BE49-F238E27FC236}">
                <a16:creationId xmlns:a16="http://schemas.microsoft.com/office/drawing/2014/main" id="{06514DDE-152C-D0B4-A750-4C31A36D16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9976" y="3769566"/>
            <a:ext cx="1602825" cy="120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307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A9A47B-27CA-4547-A6CA-B98EDCC60B35}"/>
              </a:ext>
            </a:extLst>
          </p:cNvPr>
          <p:cNvSpPr txBox="1"/>
          <p:nvPr/>
        </p:nvSpPr>
        <p:spPr>
          <a:xfrm>
            <a:off x="360298" y="237447"/>
            <a:ext cx="3171467" cy="3354765"/>
          </a:xfrm>
          <a:prstGeom prst="rect">
            <a:avLst/>
          </a:prstGeom>
          <a:noFill/>
          <a:ln w="38100">
            <a:solidFill>
              <a:schemeClr val="accent2">
                <a:lumMod val="75000"/>
              </a:schemeClr>
            </a:solidFill>
          </a:ln>
        </p:spPr>
        <p:txBody>
          <a:bodyPr wrap="square" rtlCol="0">
            <a:spAutoFit/>
          </a:bodyPr>
          <a:lstStyle/>
          <a:p>
            <a:r>
              <a:rPr lang="en-US" b="1" u="sng" dirty="0"/>
              <a:t>Airborne &amp; Contact Precautions:</a:t>
            </a:r>
            <a:r>
              <a:rPr lang="en-US" dirty="0"/>
              <a:t> </a:t>
            </a:r>
            <a:r>
              <a:rPr lang="en-US" sz="1600" dirty="0"/>
              <a:t>Airborne precautions are required to protect against airborne transmission of infectious agents. Aerosols usually enter through the respiratory tract.  These aerosols have the ability to remain suspended in the air for long periods of time and travel long distances. These infection can also be transmitted by </a:t>
            </a:r>
            <a:r>
              <a:rPr lang="en-US" sz="1600" dirty="0" err="1"/>
              <a:t>by</a:t>
            </a:r>
            <a:r>
              <a:rPr lang="en-US" sz="1600" dirty="0"/>
              <a:t> direct patient contact or by indirect contact with items in the patient’s environment.</a:t>
            </a:r>
          </a:p>
        </p:txBody>
      </p:sp>
      <p:sp>
        <p:nvSpPr>
          <p:cNvPr id="4" name="TextBox 3">
            <a:extLst>
              <a:ext uri="{FF2B5EF4-FFF2-40B4-BE49-F238E27FC236}">
                <a16:creationId xmlns:a16="http://schemas.microsoft.com/office/drawing/2014/main" id="{636B1192-BB51-4E20-A8C3-07183802B2AA}"/>
              </a:ext>
            </a:extLst>
          </p:cNvPr>
          <p:cNvSpPr txBox="1"/>
          <p:nvPr/>
        </p:nvSpPr>
        <p:spPr>
          <a:xfrm>
            <a:off x="360298" y="3920899"/>
            <a:ext cx="5318150" cy="2554545"/>
          </a:xfrm>
          <a:prstGeom prst="rect">
            <a:avLst/>
          </a:prstGeom>
          <a:noFill/>
          <a:ln w="38100">
            <a:solidFill>
              <a:schemeClr val="accent2">
                <a:lumMod val="75000"/>
              </a:schemeClr>
            </a:solidFill>
          </a:ln>
        </p:spPr>
        <p:txBody>
          <a:bodyPr wrap="square" rtlCol="0">
            <a:spAutoFit/>
          </a:bodyPr>
          <a:lstStyle/>
          <a:p>
            <a:pPr marL="285750" indent="-285750">
              <a:buFont typeface="Wingdings" panose="05000000000000000000" pitchFamily="2" charset="2"/>
              <a:buChar char="§"/>
            </a:pPr>
            <a:r>
              <a:rPr lang="en-US" sz="1600" dirty="0"/>
              <a:t>Wear an </a:t>
            </a:r>
            <a:r>
              <a:rPr lang="en-US" sz="1600" dirty="0">
                <a:solidFill>
                  <a:srgbClr val="0070C0"/>
                </a:solidFill>
                <a:hlinkClick r:id="rId2">
                  <a:extLst>
                    <a:ext uri="{A12FA001-AC4F-418D-AE19-62706E023703}">
                      <ahyp:hlinkClr xmlns:ahyp="http://schemas.microsoft.com/office/drawing/2018/hyperlinkcolor" val="tx"/>
                    </a:ext>
                  </a:extLst>
                </a:hlinkClick>
              </a:rPr>
              <a:t>N95 Respirator</a:t>
            </a:r>
            <a:r>
              <a:rPr lang="en-US" sz="1600" dirty="0">
                <a:solidFill>
                  <a:srgbClr val="0070C0"/>
                </a:solidFill>
              </a:rPr>
              <a:t> </a:t>
            </a:r>
            <a:br>
              <a:rPr lang="en-US" sz="1600" dirty="0"/>
            </a:br>
            <a:r>
              <a:rPr lang="en-US" sz="1600" dirty="0"/>
              <a:t>Prior fit-testing that must be repeated annually and fit-check / seal-check prior to each use.</a:t>
            </a:r>
            <a:br>
              <a:rPr lang="en-US" sz="1600" dirty="0"/>
            </a:br>
            <a:r>
              <a:rPr lang="en-US" sz="1600" b="1" dirty="0"/>
              <a:t>OR</a:t>
            </a:r>
            <a:r>
              <a:rPr lang="en-US" sz="1600" dirty="0"/>
              <a:t> </a:t>
            </a:r>
            <a:br>
              <a:rPr lang="en-US" sz="1600" dirty="0"/>
            </a:br>
            <a:r>
              <a:rPr lang="en-US" sz="1600" dirty="0">
                <a:solidFill>
                  <a:srgbClr val="0070C0"/>
                </a:solidFill>
                <a:hlinkClick r:id="rId3">
                  <a:extLst>
                    <a:ext uri="{A12FA001-AC4F-418D-AE19-62706E023703}">
                      <ahyp:hlinkClr xmlns:ahyp="http://schemas.microsoft.com/office/drawing/2018/hyperlinkcolor" val="tx"/>
                    </a:ext>
                  </a:extLst>
                </a:hlinkClick>
              </a:rPr>
              <a:t>Powered Air-Purifying Respirator (PAPR)</a:t>
            </a:r>
            <a:endParaRPr lang="en-US" sz="1600" dirty="0">
              <a:solidFill>
                <a:srgbClr val="0070C0"/>
              </a:solidFill>
            </a:endParaRPr>
          </a:p>
          <a:p>
            <a:r>
              <a:rPr lang="en-US" sz="1600" dirty="0"/>
              <a:t>The respirator should be donned prior to room entry and removed after exiting room</a:t>
            </a:r>
          </a:p>
          <a:p>
            <a:r>
              <a:rPr lang="en-US" sz="1600" b="1" u="sng" dirty="0"/>
              <a:t>Examples of Enhanced Contact &amp; Airborne / Respiratory Isolation patients:</a:t>
            </a:r>
          </a:p>
          <a:p>
            <a:pPr marL="742950" lvl="1" indent="-285750">
              <a:buFont typeface="Arial" panose="020B0604020202020204" pitchFamily="34" charset="0"/>
              <a:buChar char="•"/>
            </a:pPr>
            <a:r>
              <a:rPr lang="en-US" sz="1600" dirty="0"/>
              <a:t>COVID – 19</a:t>
            </a:r>
          </a:p>
        </p:txBody>
      </p:sp>
      <p:pic>
        <p:nvPicPr>
          <p:cNvPr id="5" name="Picture 4">
            <a:extLst>
              <a:ext uri="{FF2B5EF4-FFF2-40B4-BE49-F238E27FC236}">
                <a16:creationId xmlns:a16="http://schemas.microsoft.com/office/drawing/2014/main" id="{EF68AF67-1123-4DAA-9702-9038D64489DD}"/>
              </a:ext>
            </a:extLst>
          </p:cNvPr>
          <p:cNvPicPr>
            <a:picLocks noChangeAspect="1"/>
          </p:cNvPicPr>
          <p:nvPr/>
        </p:nvPicPr>
        <p:blipFill>
          <a:blip r:embed="rId4"/>
          <a:stretch>
            <a:fillRect/>
          </a:stretch>
        </p:blipFill>
        <p:spPr>
          <a:xfrm>
            <a:off x="6030685" y="174192"/>
            <a:ext cx="5666792" cy="6525397"/>
          </a:xfrm>
          <a:prstGeom prst="rect">
            <a:avLst/>
          </a:prstGeom>
          <a:ln w="12700">
            <a:solidFill>
              <a:schemeClr val="tx1"/>
            </a:solidFill>
          </a:ln>
        </p:spPr>
      </p:pic>
      <p:pic>
        <p:nvPicPr>
          <p:cNvPr id="6" name="Picture 5">
            <a:extLst>
              <a:ext uri="{FF2B5EF4-FFF2-40B4-BE49-F238E27FC236}">
                <a16:creationId xmlns:a16="http://schemas.microsoft.com/office/drawing/2014/main" id="{F7B3DB7E-E365-B6F9-B5A9-A7EE64B187BF}"/>
              </a:ext>
            </a:extLst>
          </p:cNvPr>
          <p:cNvPicPr>
            <a:picLocks noChangeAspect="1"/>
          </p:cNvPicPr>
          <p:nvPr/>
        </p:nvPicPr>
        <p:blipFill>
          <a:blip r:embed="rId5"/>
          <a:stretch>
            <a:fillRect/>
          </a:stretch>
        </p:blipFill>
        <p:spPr>
          <a:xfrm>
            <a:off x="3615655" y="237447"/>
            <a:ext cx="2398701" cy="3354765"/>
          </a:xfrm>
          <a:prstGeom prst="rect">
            <a:avLst/>
          </a:prstGeom>
        </p:spPr>
      </p:pic>
    </p:spTree>
    <p:extLst>
      <p:ext uri="{BB962C8B-B14F-4D97-AF65-F5344CB8AC3E}">
        <p14:creationId xmlns:p14="http://schemas.microsoft.com/office/powerpoint/2010/main" val="1861823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AB62C-C0C3-4C42-92C8-29A9BFC6A251}"/>
              </a:ext>
            </a:extLst>
          </p:cNvPr>
          <p:cNvSpPr txBox="1"/>
          <p:nvPr/>
        </p:nvSpPr>
        <p:spPr>
          <a:xfrm>
            <a:off x="223935" y="326709"/>
            <a:ext cx="4973215" cy="1107996"/>
          </a:xfrm>
          <a:prstGeom prst="rect">
            <a:avLst/>
          </a:prstGeom>
          <a:noFill/>
          <a:ln w="38100">
            <a:solidFill>
              <a:srgbClr val="7030A0"/>
            </a:solidFill>
          </a:ln>
        </p:spPr>
        <p:txBody>
          <a:bodyPr wrap="square" rtlCol="0">
            <a:spAutoFit/>
          </a:bodyPr>
          <a:lstStyle/>
          <a:p>
            <a:r>
              <a:rPr lang="en-US" b="1" u="sng" dirty="0"/>
              <a:t>Reverse Isolation: </a:t>
            </a:r>
            <a:endParaRPr lang="en-US" dirty="0"/>
          </a:p>
          <a:p>
            <a:r>
              <a:rPr lang="en-US" sz="1600" dirty="0"/>
              <a:t>Use Special Reverse Isolation Precautions in the care of patients.  We are the danger to these patients.  Patients with severely weakened immune system. </a:t>
            </a:r>
          </a:p>
        </p:txBody>
      </p:sp>
      <p:sp>
        <p:nvSpPr>
          <p:cNvPr id="4" name="TextBox 3">
            <a:extLst>
              <a:ext uri="{FF2B5EF4-FFF2-40B4-BE49-F238E27FC236}">
                <a16:creationId xmlns:a16="http://schemas.microsoft.com/office/drawing/2014/main" id="{03EFD0A7-8F95-4206-898D-C80C09494220}"/>
              </a:ext>
            </a:extLst>
          </p:cNvPr>
          <p:cNvSpPr txBox="1"/>
          <p:nvPr/>
        </p:nvSpPr>
        <p:spPr>
          <a:xfrm>
            <a:off x="223936" y="1874325"/>
            <a:ext cx="4973214" cy="4478149"/>
          </a:xfrm>
          <a:prstGeom prst="rect">
            <a:avLst/>
          </a:prstGeom>
          <a:noFill/>
          <a:ln w="38100">
            <a:solidFill>
              <a:srgbClr val="7030A0"/>
            </a:solidFill>
          </a:ln>
        </p:spPr>
        <p:txBody>
          <a:bodyPr wrap="square" rtlCol="0">
            <a:spAutoFit/>
          </a:bodyPr>
          <a:lstStyle/>
          <a:p>
            <a:r>
              <a:rPr lang="en-US" sz="1500" b="1" dirty="0">
                <a:hlinkClick r:id="rId2">
                  <a:extLst>
                    <a:ext uri="{A12FA001-AC4F-418D-AE19-62706E023703}">
                      <ahyp:hlinkClr xmlns:ahyp="http://schemas.microsoft.com/office/drawing/2018/hyperlinkcolor" val="tx"/>
                    </a:ext>
                  </a:extLst>
                </a:hlinkClick>
              </a:rPr>
              <a:t>Gloves</a:t>
            </a:r>
            <a:endParaRPr lang="en-US" sz="1500" b="1" dirty="0"/>
          </a:p>
          <a:p>
            <a:pPr marL="171450" indent="-171450">
              <a:buFont typeface="Wingdings" panose="05000000000000000000" pitchFamily="2" charset="2"/>
              <a:buChar char="§"/>
            </a:pPr>
            <a:r>
              <a:rPr lang="en-US" sz="1500" dirty="0"/>
              <a:t>Wash hands before donning gloves</a:t>
            </a:r>
          </a:p>
          <a:p>
            <a:pPr marL="171450" indent="-171450">
              <a:buFont typeface="Wingdings" panose="05000000000000000000" pitchFamily="2" charset="2"/>
              <a:buChar char="§"/>
            </a:pPr>
            <a:r>
              <a:rPr lang="en-US" sz="1500" dirty="0"/>
              <a:t>Wear gloves when touching the patient and the patient’s immediate environment or belongings</a:t>
            </a:r>
          </a:p>
          <a:p>
            <a:pPr marL="171450" indent="-171450">
              <a:buFont typeface="Wingdings" panose="05000000000000000000" pitchFamily="2" charset="2"/>
              <a:buChar char="§"/>
            </a:pPr>
            <a:r>
              <a:rPr lang="en-US" sz="1500" dirty="0"/>
              <a:t>Remove gloves promptly after use and discard before touching non-contaminated items or environmental surfaces, and before providing care to another patient </a:t>
            </a:r>
          </a:p>
          <a:p>
            <a:pPr marL="171450" indent="-171450">
              <a:buFont typeface="Wingdings" panose="05000000000000000000" pitchFamily="2" charset="2"/>
              <a:buChar char="§"/>
            </a:pPr>
            <a:r>
              <a:rPr lang="en-US" sz="1500" dirty="0"/>
              <a:t>Wash hands immediately after removing gloves </a:t>
            </a:r>
          </a:p>
          <a:p>
            <a:r>
              <a:rPr lang="en-US" sz="1500" b="1" dirty="0">
                <a:hlinkClick r:id="rId3">
                  <a:extLst>
                    <a:ext uri="{A12FA001-AC4F-418D-AE19-62706E023703}">
                      <ahyp:hlinkClr xmlns:ahyp="http://schemas.microsoft.com/office/drawing/2018/hyperlinkcolor" val="tx"/>
                    </a:ext>
                  </a:extLst>
                </a:hlinkClick>
              </a:rPr>
              <a:t>Mask</a:t>
            </a:r>
            <a:endParaRPr lang="en-US" sz="1500" b="1" dirty="0"/>
          </a:p>
          <a:p>
            <a:pPr marL="171450" indent="-171450">
              <a:buFont typeface="Wingdings" panose="05000000000000000000" pitchFamily="2" charset="2"/>
              <a:buChar char="§"/>
            </a:pPr>
            <a:r>
              <a:rPr lang="en-US" sz="1500" dirty="0"/>
              <a:t>Wear a face mask when coming in contact with patient or their environment to protect the patient.</a:t>
            </a:r>
          </a:p>
          <a:p>
            <a:pPr marL="171450" indent="-171450">
              <a:buFont typeface="Wingdings" panose="05000000000000000000" pitchFamily="2" charset="2"/>
              <a:buChar char="§"/>
            </a:pPr>
            <a:endParaRPr lang="en-US" sz="1500" dirty="0"/>
          </a:p>
          <a:p>
            <a:endParaRPr lang="en-US" sz="1500" dirty="0"/>
          </a:p>
          <a:p>
            <a:pPr marL="171450" indent="-171450">
              <a:buFont typeface="Wingdings" panose="05000000000000000000" pitchFamily="2" charset="2"/>
              <a:buChar char="§"/>
            </a:pPr>
            <a:endParaRPr lang="en-US" sz="1500" dirty="0"/>
          </a:p>
          <a:p>
            <a:r>
              <a:rPr lang="en-US" sz="1500" b="1" u="sng" dirty="0"/>
              <a:t>Examples of Special Isolation Patients:</a:t>
            </a:r>
            <a:endParaRPr lang="en-US" sz="1500" dirty="0"/>
          </a:p>
          <a:p>
            <a:pPr marL="742950" lvl="1" indent="-285750">
              <a:buFont typeface="Arial" panose="020B0604020202020204" pitchFamily="34" charset="0"/>
              <a:buChar char="•"/>
            </a:pPr>
            <a:r>
              <a:rPr lang="en-US" sz="1500" dirty="0"/>
              <a:t>Chemotherapy</a:t>
            </a:r>
          </a:p>
          <a:p>
            <a:pPr marL="742950" lvl="1" indent="-285750">
              <a:buFont typeface="Arial" panose="020B0604020202020204" pitchFamily="34" charset="0"/>
              <a:buChar char="•"/>
            </a:pPr>
            <a:r>
              <a:rPr lang="en-US" sz="1500" dirty="0"/>
              <a:t>HIV</a:t>
            </a:r>
          </a:p>
          <a:p>
            <a:pPr marL="742950" lvl="1" indent="-285750">
              <a:buFont typeface="Arial" panose="020B0604020202020204" pitchFamily="34" charset="0"/>
              <a:buChar char="•"/>
            </a:pPr>
            <a:r>
              <a:rPr lang="en-US" sz="1500" dirty="0"/>
              <a:t>Low WBC’s </a:t>
            </a:r>
          </a:p>
          <a:p>
            <a:pPr marL="742950" lvl="1" indent="-285750">
              <a:buFont typeface="Arial" panose="020B0604020202020204" pitchFamily="34" charset="0"/>
              <a:buChar char="•"/>
            </a:pPr>
            <a:r>
              <a:rPr lang="en-US" sz="1500" dirty="0"/>
              <a:t>Severely immunocompromised patients</a:t>
            </a:r>
          </a:p>
        </p:txBody>
      </p:sp>
      <p:pic>
        <p:nvPicPr>
          <p:cNvPr id="5" name="Picture 4">
            <a:extLst>
              <a:ext uri="{FF2B5EF4-FFF2-40B4-BE49-F238E27FC236}">
                <a16:creationId xmlns:a16="http://schemas.microsoft.com/office/drawing/2014/main" id="{B27720F9-00AA-4549-BE5D-1828BA6FD848}"/>
              </a:ext>
            </a:extLst>
          </p:cNvPr>
          <p:cNvPicPr>
            <a:picLocks noChangeAspect="1"/>
          </p:cNvPicPr>
          <p:nvPr/>
        </p:nvPicPr>
        <p:blipFill>
          <a:blip r:embed="rId4"/>
          <a:stretch>
            <a:fillRect/>
          </a:stretch>
        </p:blipFill>
        <p:spPr>
          <a:xfrm>
            <a:off x="5486400" y="262994"/>
            <a:ext cx="6481664" cy="6332011"/>
          </a:xfrm>
          <a:prstGeom prst="rect">
            <a:avLst/>
          </a:prstGeom>
          <a:ln w="25400">
            <a:solidFill>
              <a:schemeClr val="tx1"/>
            </a:solidFill>
          </a:ln>
        </p:spPr>
      </p:pic>
      <p:pic>
        <p:nvPicPr>
          <p:cNvPr id="6" name="Picture 5">
            <a:extLst>
              <a:ext uri="{FF2B5EF4-FFF2-40B4-BE49-F238E27FC236}">
                <a16:creationId xmlns:a16="http://schemas.microsoft.com/office/drawing/2014/main" id="{CE9CE599-3DAA-7713-AC8C-636B6B83AAD2}"/>
              </a:ext>
            </a:extLst>
          </p:cNvPr>
          <p:cNvPicPr>
            <a:picLocks noChangeAspect="1"/>
          </p:cNvPicPr>
          <p:nvPr/>
        </p:nvPicPr>
        <p:blipFill>
          <a:blip r:embed="rId5"/>
          <a:stretch>
            <a:fillRect/>
          </a:stretch>
        </p:blipFill>
        <p:spPr>
          <a:xfrm>
            <a:off x="3666931" y="4300996"/>
            <a:ext cx="1446263" cy="1306701"/>
          </a:xfrm>
          <a:prstGeom prst="rect">
            <a:avLst/>
          </a:prstGeom>
        </p:spPr>
      </p:pic>
    </p:spTree>
    <p:extLst>
      <p:ext uri="{BB962C8B-B14F-4D97-AF65-F5344CB8AC3E}">
        <p14:creationId xmlns:p14="http://schemas.microsoft.com/office/powerpoint/2010/main" val="237128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C5BB-40F4-5CFC-1369-E8F38629D761}"/>
              </a:ext>
            </a:extLst>
          </p:cNvPr>
          <p:cNvSpPr>
            <a:spLocks noGrp="1"/>
          </p:cNvSpPr>
          <p:nvPr>
            <p:ph type="title"/>
          </p:nvPr>
        </p:nvSpPr>
        <p:spPr/>
        <p:txBody>
          <a:bodyPr/>
          <a:lstStyle/>
          <a:p>
            <a:r>
              <a:rPr lang="en-US" dirty="0"/>
              <a:t>IP Committees </a:t>
            </a:r>
          </a:p>
        </p:txBody>
      </p:sp>
      <p:sp>
        <p:nvSpPr>
          <p:cNvPr id="3" name="Date Placeholder 2">
            <a:extLst>
              <a:ext uri="{FF2B5EF4-FFF2-40B4-BE49-F238E27FC236}">
                <a16:creationId xmlns:a16="http://schemas.microsoft.com/office/drawing/2014/main" id="{BA627859-BC24-958D-2F98-740DCF4E2B4F}"/>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4" name="Footer Placeholder 3">
            <a:extLst>
              <a:ext uri="{FF2B5EF4-FFF2-40B4-BE49-F238E27FC236}">
                <a16:creationId xmlns:a16="http://schemas.microsoft.com/office/drawing/2014/main" id="{27DAA5CF-C719-CCEF-0E99-0330755C9341}"/>
              </a:ext>
            </a:extLst>
          </p:cNvPr>
          <p:cNvSpPr>
            <a:spLocks noGrp="1"/>
          </p:cNvSpPr>
          <p:nvPr>
            <p:ph type="ftr" sz="quarter" idx="11"/>
          </p:nvPr>
        </p:nvSpPr>
        <p:spPr/>
        <p:txBody>
          <a:body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21A3201-E9E8-7199-3802-B7A10AF9B42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23</a:t>
            </a:fld>
            <a:endParaRPr lang="en-US" dirty="0">
              <a:solidFill>
                <a:prstClr val="black">
                  <a:tint val="75000"/>
                </a:prstClr>
              </a:solidFill>
            </a:endParaRPr>
          </a:p>
        </p:txBody>
      </p:sp>
      <p:sp>
        <p:nvSpPr>
          <p:cNvPr id="6" name="Content Placeholder 5">
            <a:extLst>
              <a:ext uri="{FF2B5EF4-FFF2-40B4-BE49-F238E27FC236}">
                <a16:creationId xmlns:a16="http://schemas.microsoft.com/office/drawing/2014/main" id="{D29FDAE0-DFE8-D0C3-6C40-F7C9B908D520}"/>
              </a:ext>
            </a:extLst>
          </p:cNvPr>
          <p:cNvSpPr>
            <a:spLocks noGrp="1"/>
          </p:cNvSpPr>
          <p:nvPr>
            <p:ph idx="1"/>
          </p:nvPr>
        </p:nvSpPr>
        <p:spPr>
          <a:xfrm>
            <a:off x="5954751" y="1234440"/>
            <a:ext cx="5420385" cy="4830458"/>
          </a:xfrm>
        </p:spPr>
        <p:txBody>
          <a:bodyPr>
            <a:normAutofit/>
          </a:bodyPr>
          <a:lstStyle/>
          <a:p>
            <a:pPr marL="342900" indent="-342900">
              <a:buFont typeface="Wingdings" panose="05000000000000000000" pitchFamily="2" charset="2"/>
              <a:buChar char="q"/>
            </a:pPr>
            <a:r>
              <a:rPr lang="en-US" dirty="0"/>
              <a:t>Infection Prevention Committee</a:t>
            </a:r>
          </a:p>
          <a:p>
            <a:pPr marL="571500" lvl="1" indent="-342900">
              <a:buFont typeface="Wingdings" panose="05000000000000000000" pitchFamily="2" charset="2"/>
              <a:buChar char="§"/>
            </a:pPr>
            <a:r>
              <a:rPr lang="en-US" dirty="0"/>
              <a:t>Quarterly (2</a:t>
            </a:r>
            <a:r>
              <a:rPr lang="en-US" baseline="30000" dirty="0"/>
              <a:t>nd</a:t>
            </a:r>
            <a:r>
              <a:rPr lang="en-US" dirty="0"/>
              <a:t> Wed. of the month @ 12pm February, May, August, &amp; November)</a:t>
            </a:r>
          </a:p>
          <a:p>
            <a:pPr marL="514350" lvl="1" indent="-285750">
              <a:buFont typeface="Wingdings" panose="05000000000000000000" pitchFamily="2" charset="2"/>
              <a:buChar char="§"/>
            </a:pPr>
            <a:endParaRPr lang="en-US" dirty="0"/>
          </a:p>
          <a:p>
            <a:pPr marL="571500" lvl="1" indent="-342900">
              <a:buFont typeface="Wingdings" panose="05000000000000000000" pitchFamily="2" charset="2"/>
              <a:buChar char="q"/>
            </a:pPr>
            <a:r>
              <a:rPr lang="en-US" sz="2400" dirty="0"/>
              <a:t>CAUTI/CLABSI Committee</a:t>
            </a:r>
          </a:p>
          <a:p>
            <a:pPr marL="800100" lvl="2" indent="-342900">
              <a:buFont typeface="Wingdings" panose="05000000000000000000" pitchFamily="2" charset="2"/>
              <a:buChar char="§"/>
            </a:pPr>
            <a:r>
              <a:rPr lang="en-US" sz="2400" dirty="0"/>
              <a:t>Meets quarterly &amp; as needed </a:t>
            </a:r>
          </a:p>
          <a:p>
            <a:pPr marL="571500" lvl="1" indent="-342900">
              <a:buFont typeface="Wingdings" panose="05000000000000000000" pitchFamily="2" charset="2"/>
              <a:buChar char="v"/>
            </a:pPr>
            <a:endParaRPr lang="en-US" sz="2400" dirty="0"/>
          </a:p>
          <a:p>
            <a:pPr marL="571500" lvl="1" indent="-342900">
              <a:buFont typeface="Wingdings" panose="05000000000000000000" pitchFamily="2" charset="2"/>
              <a:buChar char="q"/>
            </a:pPr>
            <a:r>
              <a:rPr lang="en-US" sz="2400" dirty="0"/>
              <a:t>SSI Committee</a:t>
            </a:r>
          </a:p>
          <a:p>
            <a:pPr marL="800100" lvl="2" indent="-342900">
              <a:buFont typeface="Wingdings" panose="05000000000000000000" pitchFamily="2" charset="2"/>
              <a:buChar char="§"/>
            </a:pPr>
            <a:r>
              <a:rPr lang="en-US" sz="2400" dirty="0"/>
              <a:t>Meets monthly &amp; as needed </a:t>
            </a:r>
          </a:p>
          <a:p>
            <a:pPr marL="571500" lvl="1" indent="-342900">
              <a:buFont typeface="Wingdings" panose="05000000000000000000" pitchFamily="2" charset="2"/>
              <a:buChar char="v"/>
            </a:pPr>
            <a:endParaRPr lang="en-US" sz="2400" dirty="0"/>
          </a:p>
          <a:p>
            <a:pPr marL="571500" lvl="1" indent="-342900">
              <a:buFont typeface="Wingdings" panose="05000000000000000000" pitchFamily="2" charset="2"/>
              <a:buChar char="q"/>
            </a:pPr>
            <a:r>
              <a:rPr lang="en-US" sz="2400" dirty="0"/>
              <a:t>Hand Hygiene Committee</a:t>
            </a:r>
          </a:p>
          <a:p>
            <a:pPr marL="800100" lvl="2" indent="-342900">
              <a:buFont typeface="Wingdings" panose="05000000000000000000" pitchFamily="2" charset="2"/>
              <a:buChar char="§"/>
            </a:pPr>
            <a:r>
              <a:rPr lang="en-US" sz="2400" dirty="0"/>
              <a:t>Quarterly &amp; as needed </a:t>
            </a:r>
          </a:p>
          <a:p>
            <a:pPr marL="342900" indent="-342900">
              <a:buFont typeface="Wingdings" panose="05000000000000000000" pitchFamily="2" charset="2"/>
              <a:buChar char="v"/>
            </a:pPr>
            <a:endParaRPr lang="en-US" dirty="0"/>
          </a:p>
        </p:txBody>
      </p:sp>
    </p:spTree>
    <p:extLst>
      <p:ext uri="{BB962C8B-B14F-4D97-AF65-F5344CB8AC3E}">
        <p14:creationId xmlns:p14="http://schemas.microsoft.com/office/powerpoint/2010/main" val="3962614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2F0D9-3076-4176-8C49-AADEB7C5ED4C}"/>
              </a:ext>
            </a:extLst>
          </p:cNvPr>
          <p:cNvSpPr>
            <a:spLocks noGrp="1"/>
          </p:cNvSpPr>
          <p:nvPr>
            <p:ph type="title"/>
          </p:nvPr>
        </p:nvSpPr>
        <p:spPr>
          <a:xfrm>
            <a:off x="964788" y="804333"/>
            <a:ext cx="3391900" cy="5249334"/>
          </a:xfrm>
        </p:spPr>
        <p:txBody>
          <a:bodyPr>
            <a:normAutofit/>
          </a:bodyPr>
          <a:lstStyle/>
          <a:p>
            <a:pPr algn="r"/>
            <a:r>
              <a:rPr lang="en-US" dirty="0">
                <a:solidFill>
                  <a:srgbClr val="FFFFFF"/>
                </a:solidFill>
              </a:rPr>
              <a:t>Thank You!</a:t>
            </a:r>
          </a:p>
        </p:txBody>
      </p:sp>
      <p:sp>
        <p:nvSpPr>
          <p:cNvPr id="92" name="Content Placeholder 2">
            <a:extLst>
              <a:ext uri="{FF2B5EF4-FFF2-40B4-BE49-F238E27FC236}">
                <a16:creationId xmlns:a16="http://schemas.microsoft.com/office/drawing/2014/main" id="{3595C547-F3DF-4AD2-BFDC-D15C1B052F8F}"/>
              </a:ext>
            </a:extLst>
          </p:cNvPr>
          <p:cNvSpPr>
            <a:spLocks noGrp="1"/>
          </p:cNvSpPr>
          <p:nvPr>
            <p:ph idx="1"/>
          </p:nvPr>
        </p:nvSpPr>
        <p:spPr>
          <a:xfrm>
            <a:off x="4951048" y="368968"/>
            <a:ext cx="6306003" cy="6288505"/>
          </a:xfrm>
        </p:spPr>
        <p:txBody>
          <a:bodyPr anchor="ctr">
            <a:normAutofit/>
          </a:bodyPr>
          <a:lstStyle/>
          <a:p>
            <a:pPr marL="0" indent="0">
              <a:buNone/>
            </a:pPr>
            <a:r>
              <a:rPr lang="en-US" sz="2400" b="1" dirty="0">
                <a:solidFill>
                  <a:schemeClr val="accent2">
                    <a:lumMod val="75000"/>
                  </a:schemeClr>
                </a:solidFill>
              </a:rPr>
              <a:t>IP Contact Information</a:t>
            </a:r>
          </a:p>
          <a:p>
            <a:r>
              <a:rPr lang="en-US" sz="2400" dirty="0">
                <a:solidFill>
                  <a:schemeClr val="accent2">
                    <a:lumMod val="75000"/>
                  </a:schemeClr>
                </a:solidFill>
              </a:rPr>
              <a:t>Brenda Dalrymple, Infection Prevention Officer</a:t>
            </a:r>
          </a:p>
          <a:p>
            <a:pPr lvl="1"/>
            <a:r>
              <a:rPr lang="en-US" sz="2400" dirty="0">
                <a:solidFill>
                  <a:schemeClr val="accent1"/>
                </a:solidFill>
                <a:hlinkClick r:id="rId2">
                  <a:extLst>
                    <a:ext uri="{A12FA001-AC4F-418D-AE19-62706E023703}">
                      <ahyp:hlinkClr xmlns:ahyp="http://schemas.microsoft.com/office/drawing/2018/hyperlinkcolor" val="tx"/>
                    </a:ext>
                  </a:extLst>
                </a:hlinkClick>
              </a:rPr>
              <a:t>bdalrymple@echd.org</a:t>
            </a:r>
            <a:r>
              <a:rPr lang="en-US" sz="2400" dirty="0">
                <a:solidFill>
                  <a:schemeClr val="accent1"/>
                </a:solidFill>
              </a:rPr>
              <a:t> </a:t>
            </a:r>
          </a:p>
          <a:p>
            <a:pPr marL="0" indent="0">
              <a:buNone/>
            </a:pPr>
            <a:r>
              <a:rPr lang="en-US" sz="2400" dirty="0">
                <a:solidFill>
                  <a:schemeClr val="accent2">
                    <a:lumMod val="75000"/>
                  </a:schemeClr>
                </a:solidFill>
              </a:rPr>
              <a:t>	Ext. 1466</a:t>
            </a:r>
          </a:p>
          <a:p>
            <a:r>
              <a:rPr lang="en-US" sz="2400" dirty="0">
                <a:solidFill>
                  <a:schemeClr val="accent2">
                    <a:lumMod val="75000"/>
                  </a:schemeClr>
                </a:solidFill>
              </a:rPr>
              <a:t>Monica Martinez, Infection Prevention Coordinator</a:t>
            </a:r>
          </a:p>
          <a:p>
            <a:pPr lvl="1"/>
            <a:r>
              <a:rPr lang="en-US" sz="2400" dirty="0">
                <a:solidFill>
                  <a:schemeClr val="accent1"/>
                </a:solidFill>
                <a:hlinkClick r:id="rId3">
                  <a:extLst>
                    <a:ext uri="{A12FA001-AC4F-418D-AE19-62706E023703}">
                      <ahyp:hlinkClr xmlns:ahyp="http://schemas.microsoft.com/office/drawing/2018/hyperlinkcolor" val="tx"/>
                    </a:ext>
                  </a:extLst>
                </a:hlinkClick>
              </a:rPr>
              <a:t>mmartinez4@.org</a:t>
            </a:r>
            <a:r>
              <a:rPr lang="en-US" sz="2400" dirty="0">
                <a:solidFill>
                  <a:schemeClr val="accent1"/>
                </a:solidFill>
              </a:rPr>
              <a:t> </a:t>
            </a:r>
          </a:p>
          <a:p>
            <a:pPr marL="0" indent="0">
              <a:buNone/>
            </a:pPr>
            <a:r>
              <a:rPr lang="en-US" sz="2400" dirty="0">
                <a:solidFill>
                  <a:schemeClr val="accent2">
                    <a:lumMod val="75000"/>
                  </a:schemeClr>
                </a:solidFill>
              </a:rPr>
              <a:t>	Ext. 1463</a:t>
            </a:r>
          </a:p>
          <a:p>
            <a:r>
              <a:rPr lang="en-US" sz="2400" dirty="0">
                <a:solidFill>
                  <a:schemeClr val="accent2">
                    <a:lumMod val="75000"/>
                  </a:schemeClr>
                </a:solidFill>
              </a:rPr>
              <a:t>Ashley </a:t>
            </a:r>
            <a:r>
              <a:rPr lang="en-US" sz="2400" dirty="0" err="1">
                <a:solidFill>
                  <a:schemeClr val="accent2">
                    <a:lumMod val="75000"/>
                  </a:schemeClr>
                </a:solidFill>
              </a:rPr>
              <a:t>Boldus</a:t>
            </a:r>
            <a:r>
              <a:rPr lang="en-US" sz="2400" dirty="0">
                <a:solidFill>
                  <a:schemeClr val="accent2">
                    <a:lumMod val="75000"/>
                  </a:schemeClr>
                </a:solidFill>
              </a:rPr>
              <a:t>, Infection Prevention Coordinator</a:t>
            </a:r>
          </a:p>
          <a:p>
            <a:pPr lvl="1"/>
            <a:r>
              <a:rPr lang="en-US" sz="2400" dirty="0">
                <a:solidFill>
                  <a:schemeClr val="accent1"/>
                </a:solidFill>
                <a:hlinkClick r:id="rId4">
                  <a:extLst>
                    <a:ext uri="{A12FA001-AC4F-418D-AE19-62706E023703}">
                      <ahyp:hlinkClr xmlns:ahyp="http://schemas.microsoft.com/office/drawing/2018/hyperlinkcolor" val="tx"/>
                    </a:ext>
                  </a:extLst>
                </a:hlinkClick>
              </a:rPr>
              <a:t>aboldus@echd.org</a:t>
            </a:r>
            <a:r>
              <a:rPr lang="en-US" sz="2400" dirty="0">
                <a:solidFill>
                  <a:schemeClr val="accent1"/>
                </a:solidFill>
              </a:rPr>
              <a:t> </a:t>
            </a:r>
          </a:p>
          <a:p>
            <a:pPr marL="0" indent="0">
              <a:buNone/>
            </a:pPr>
            <a:r>
              <a:rPr lang="en-US" sz="2400" dirty="0">
                <a:solidFill>
                  <a:schemeClr val="accent2">
                    <a:lumMod val="75000"/>
                  </a:schemeClr>
                </a:solidFill>
              </a:rPr>
              <a:t>	Ext. 1460</a:t>
            </a:r>
          </a:p>
        </p:txBody>
      </p:sp>
    </p:spTree>
    <p:extLst>
      <p:ext uri="{BB962C8B-B14F-4D97-AF65-F5344CB8AC3E}">
        <p14:creationId xmlns:p14="http://schemas.microsoft.com/office/powerpoint/2010/main" val="3561319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010F-A3B8-4B0F-A55E-46B0FD025F60}"/>
              </a:ext>
            </a:extLst>
          </p:cNvPr>
          <p:cNvSpPr>
            <a:spLocks noGrp="1"/>
          </p:cNvSpPr>
          <p:nvPr>
            <p:ph type="title"/>
          </p:nvPr>
        </p:nvSpPr>
        <p:spPr>
          <a:xfrm>
            <a:off x="1024128" y="585216"/>
            <a:ext cx="9720072" cy="1499616"/>
          </a:xfrm>
        </p:spPr>
        <p:txBody>
          <a:bodyPr>
            <a:normAutofit/>
          </a:bodyPr>
          <a:lstStyle/>
          <a:p>
            <a:r>
              <a:rPr lang="en-US" dirty="0"/>
              <a:t>References </a:t>
            </a:r>
          </a:p>
        </p:txBody>
      </p:sp>
      <p:graphicFrame>
        <p:nvGraphicFramePr>
          <p:cNvPr id="15" name="Content Placeholder 2">
            <a:extLst>
              <a:ext uri="{FF2B5EF4-FFF2-40B4-BE49-F238E27FC236}">
                <a16:creationId xmlns:a16="http://schemas.microsoft.com/office/drawing/2014/main" id="{755D0D02-0C4C-CA26-6DC6-774D3DB4FDA7}"/>
              </a:ext>
            </a:extLst>
          </p:cNvPr>
          <p:cNvGraphicFramePr>
            <a:graphicFrameLocks noGrp="1"/>
          </p:cNvGraphicFramePr>
          <p:nvPr>
            <p:ph idx="1"/>
            <p:extLst>
              <p:ext uri="{D42A27DB-BD31-4B8C-83A1-F6EECF244321}">
                <p14:modId xmlns:p14="http://schemas.microsoft.com/office/powerpoint/2010/main" val="264437937"/>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9479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ABEF6-F0C0-05E6-6872-DE3280317879}"/>
              </a:ext>
            </a:extLst>
          </p:cNvPr>
          <p:cNvSpPr>
            <a:spLocks noGrp="1"/>
          </p:cNvSpPr>
          <p:nvPr>
            <p:ph type="title"/>
          </p:nvPr>
        </p:nvSpPr>
        <p:spPr/>
        <p:txBody>
          <a:bodyPr/>
          <a:lstStyle/>
          <a:p>
            <a:r>
              <a:rPr lang="en-US" dirty="0"/>
              <a:t>Continue to Test</a:t>
            </a:r>
          </a:p>
        </p:txBody>
      </p:sp>
      <p:sp>
        <p:nvSpPr>
          <p:cNvPr id="3" name="Text Placeholder 2">
            <a:extLst>
              <a:ext uri="{FF2B5EF4-FFF2-40B4-BE49-F238E27FC236}">
                <a16:creationId xmlns:a16="http://schemas.microsoft.com/office/drawing/2014/main" id="{EF13887E-203B-A3F4-355B-D5D57B76CDC5}"/>
              </a:ext>
            </a:extLst>
          </p:cNvPr>
          <p:cNvSpPr>
            <a:spLocks noGrp="1"/>
          </p:cNvSpPr>
          <p:nvPr>
            <p:ph type="body" idx="1"/>
          </p:nvPr>
        </p:nvSpPr>
        <p:spPr/>
        <p:txBody>
          <a:bodyPr/>
          <a:lstStyle/>
          <a:p>
            <a:r>
              <a:rPr lang="en-US" dirty="0"/>
              <a:t>Link</a:t>
            </a:r>
          </a:p>
        </p:txBody>
      </p:sp>
      <p:sp>
        <p:nvSpPr>
          <p:cNvPr id="4" name="Content Placeholder 3">
            <a:extLst>
              <a:ext uri="{FF2B5EF4-FFF2-40B4-BE49-F238E27FC236}">
                <a16:creationId xmlns:a16="http://schemas.microsoft.com/office/drawing/2014/main" id="{AC6E80E6-3C28-95AE-375D-97B710C6F57D}"/>
              </a:ext>
            </a:extLst>
          </p:cNvPr>
          <p:cNvSpPr>
            <a:spLocks noGrp="1"/>
          </p:cNvSpPr>
          <p:nvPr>
            <p:ph sz="half" idx="2"/>
          </p:nvPr>
        </p:nvSpPr>
        <p:spPr/>
        <p:txBody>
          <a:bodyPr/>
          <a:lstStyle/>
          <a:p>
            <a:r>
              <a:rPr lang="en-US" dirty="0">
                <a:hlinkClick r:id="rId2"/>
              </a:rPr>
              <a:t>https://forms.office.com/r/byyLZhSusg</a:t>
            </a:r>
            <a:endParaRPr lang="en-US" dirty="0"/>
          </a:p>
          <a:p>
            <a:endParaRPr lang="en-US" dirty="0"/>
          </a:p>
        </p:txBody>
      </p:sp>
      <p:pic>
        <p:nvPicPr>
          <p:cNvPr id="8" name="Picture 7" descr="A qr code on a green background&#10;&#10;Description automatically generated">
            <a:extLst>
              <a:ext uri="{FF2B5EF4-FFF2-40B4-BE49-F238E27FC236}">
                <a16:creationId xmlns:a16="http://schemas.microsoft.com/office/drawing/2014/main" id="{E913CA1D-4480-95CE-3664-765C26F581A3}"/>
              </a:ext>
            </a:extLst>
          </p:cNvPr>
          <p:cNvPicPr>
            <a:picLocks noChangeAspect="1"/>
          </p:cNvPicPr>
          <p:nvPr/>
        </p:nvPicPr>
        <p:blipFill>
          <a:blip r:embed="rId3"/>
          <a:stretch>
            <a:fillRect/>
          </a:stretch>
        </p:blipFill>
        <p:spPr>
          <a:xfrm>
            <a:off x="6993194" y="1140542"/>
            <a:ext cx="4576916" cy="4576916"/>
          </a:xfrm>
          <a:prstGeom prst="rect">
            <a:avLst/>
          </a:prstGeom>
        </p:spPr>
      </p:pic>
    </p:spTree>
    <p:extLst>
      <p:ext uri="{BB962C8B-B14F-4D97-AF65-F5344CB8AC3E}">
        <p14:creationId xmlns:p14="http://schemas.microsoft.com/office/powerpoint/2010/main" val="247229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C758-572C-C926-6BBC-3857843C36D0}"/>
              </a:ext>
            </a:extLst>
          </p:cNvPr>
          <p:cNvSpPr>
            <a:spLocks noGrp="1"/>
          </p:cNvSpPr>
          <p:nvPr>
            <p:ph type="title"/>
          </p:nvPr>
        </p:nvSpPr>
        <p:spPr>
          <a:xfrm>
            <a:off x="1024128" y="585216"/>
            <a:ext cx="9720072" cy="1499616"/>
          </a:xfrm>
        </p:spPr>
        <p:txBody>
          <a:bodyPr>
            <a:normAutofit/>
          </a:bodyPr>
          <a:lstStyle/>
          <a:p>
            <a:r>
              <a:rPr lang="en-US"/>
              <a:t>Core Infection prevention and control-standards for safe healthcare delivery </a:t>
            </a:r>
            <a:endParaRPr lang="en-US" dirty="0"/>
          </a:p>
        </p:txBody>
      </p:sp>
      <p:graphicFrame>
        <p:nvGraphicFramePr>
          <p:cNvPr id="5" name="Content Placeholder 2">
            <a:extLst>
              <a:ext uri="{FF2B5EF4-FFF2-40B4-BE49-F238E27FC236}">
                <a16:creationId xmlns:a16="http://schemas.microsoft.com/office/drawing/2014/main" id="{FF9082A4-2589-51B9-1D73-1AE20C5FC318}"/>
              </a:ext>
            </a:extLst>
          </p:cNvPr>
          <p:cNvGraphicFramePr>
            <a:graphicFrameLocks noGrp="1"/>
          </p:cNvGraphicFramePr>
          <p:nvPr>
            <p:ph idx="1"/>
            <p:extLst>
              <p:ext uri="{D42A27DB-BD31-4B8C-83A1-F6EECF244321}">
                <p14:modId xmlns:p14="http://schemas.microsoft.com/office/powerpoint/2010/main" val="3253576129"/>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76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F367F9CF-A410-4683-B672-816838CB3CCF}"/>
              </a:ext>
            </a:extLst>
          </p:cNvPr>
          <p:cNvSpPr>
            <a:spLocks noGrp="1"/>
          </p:cNvSpPr>
          <p:nvPr>
            <p:ph type="title" idx="4294967295"/>
          </p:nvPr>
        </p:nvSpPr>
        <p:spPr>
          <a:xfrm>
            <a:off x="1262197" y="804333"/>
            <a:ext cx="4581622" cy="3384041"/>
          </a:xfrm>
          <a:prstGeom prst="ellipse">
            <a:avLst/>
          </a:prstGeom>
        </p:spPr>
        <p:txBody>
          <a:bodyPr vert="horz" lIns="91440" tIns="45720" rIns="91440" bIns="45720" rtlCol="0" anchor="b">
            <a:noAutofit/>
          </a:bodyPr>
          <a:lstStyle/>
          <a:p>
            <a:pPr defTabSz="768096"/>
            <a:br>
              <a:rPr lang="en-US" sz="2352" b="1" u="sng" kern="1200" cap="all" spc="84" baseline="0">
                <a:solidFill>
                  <a:schemeClr val="accent1"/>
                </a:solidFill>
                <a:latin typeface="+mn-lt"/>
                <a:ea typeface="+mj-ea"/>
                <a:cs typeface="+mj-cs"/>
              </a:rPr>
            </a:br>
            <a:br>
              <a:rPr lang="en-US" sz="1680" kern="1200" cap="all" spc="84" baseline="0">
                <a:solidFill>
                  <a:schemeClr val="tx1">
                    <a:lumMod val="95000"/>
                    <a:lumOff val="5000"/>
                  </a:schemeClr>
                </a:solidFill>
                <a:latin typeface="+mj-lt"/>
                <a:ea typeface="+mj-ea"/>
                <a:cs typeface="+mj-cs"/>
              </a:rPr>
            </a:br>
            <a:br>
              <a:rPr lang="en-US" sz="1680" kern="1200" cap="all" spc="84" baseline="0">
                <a:solidFill>
                  <a:schemeClr val="tx1">
                    <a:lumMod val="95000"/>
                    <a:lumOff val="5000"/>
                  </a:schemeClr>
                </a:solidFill>
                <a:latin typeface="+mj-lt"/>
                <a:ea typeface="+mj-ea"/>
                <a:cs typeface="+mj-cs"/>
              </a:rPr>
            </a:br>
            <a:endParaRPr lang="en-US" sz="2000" b="1" u="sng" kern="1200">
              <a:solidFill>
                <a:srgbClr val="0070C0"/>
              </a:solidFill>
              <a:latin typeface="+mn-lt"/>
              <a:ea typeface="+mj-ea"/>
              <a:cs typeface="+mj-cs"/>
            </a:endParaRPr>
          </a:p>
        </p:txBody>
      </p:sp>
      <p:pic>
        <p:nvPicPr>
          <p:cNvPr id="7" name="Picture 6">
            <a:extLst>
              <a:ext uri="{FF2B5EF4-FFF2-40B4-BE49-F238E27FC236}">
                <a16:creationId xmlns:a16="http://schemas.microsoft.com/office/drawing/2014/main" id="{5700575C-036A-477E-A323-5C161EC92153}"/>
              </a:ext>
            </a:extLst>
          </p:cNvPr>
          <p:cNvPicPr>
            <a:picLocks noChangeAspect="1"/>
          </p:cNvPicPr>
          <p:nvPr/>
        </p:nvPicPr>
        <p:blipFill>
          <a:blip r:embed="rId2"/>
          <a:stretch>
            <a:fillRect/>
          </a:stretch>
        </p:blipFill>
        <p:spPr>
          <a:xfrm>
            <a:off x="3769567" y="722621"/>
            <a:ext cx="7160232" cy="5571066"/>
          </a:xfrm>
          <a:prstGeom prst="rect">
            <a:avLst/>
          </a:prstGeom>
        </p:spPr>
      </p:pic>
      <p:sp>
        <p:nvSpPr>
          <p:cNvPr id="2" name="TextBox 1">
            <a:extLst>
              <a:ext uri="{FF2B5EF4-FFF2-40B4-BE49-F238E27FC236}">
                <a16:creationId xmlns:a16="http://schemas.microsoft.com/office/drawing/2014/main" id="{ABC3AD26-BC2F-4DFB-8417-D38612AA5F1E}"/>
              </a:ext>
            </a:extLst>
          </p:cNvPr>
          <p:cNvSpPr txBox="1"/>
          <p:nvPr/>
        </p:nvSpPr>
        <p:spPr>
          <a:xfrm>
            <a:off x="5953893" y="6293687"/>
            <a:ext cx="4543191" cy="251998"/>
          </a:xfrm>
          <a:prstGeom prst="rect">
            <a:avLst/>
          </a:prstGeom>
          <a:solidFill>
            <a:srgbClr val="000000">
              <a:alpha val="50000"/>
            </a:srgbClr>
          </a:solidFill>
          <a:ln>
            <a:noFill/>
          </a:ln>
        </p:spPr>
        <p:txBody>
          <a:bodyPr wrap="square" rtlCol="0">
            <a:noAutofit/>
          </a:bodyPr>
          <a:lstStyle/>
          <a:p>
            <a:pPr algn="ctr" defTabSz="384048">
              <a:spcAft>
                <a:spcPts val="504"/>
              </a:spcAft>
            </a:pPr>
            <a:r>
              <a:rPr lang="en-US" sz="1092" kern="1200" dirty="0">
                <a:solidFill>
                  <a:srgbClr val="FFFFFF"/>
                </a:solidFill>
                <a:latin typeface="+mn-lt"/>
                <a:ea typeface="+mn-ea"/>
                <a:cs typeface="+mn-cs"/>
              </a:rPr>
              <a:t>(World Health Organization, Save lives, clean your hands)</a:t>
            </a:r>
            <a:endParaRPr lang="en-US" sz="1300" dirty="0">
              <a:solidFill>
                <a:srgbClr val="FFFFFF"/>
              </a:solidFill>
            </a:endParaRPr>
          </a:p>
        </p:txBody>
      </p:sp>
      <p:pic>
        <p:nvPicPr>
          <p:cNvPr id="10" name="Picture 9">
            <a:extLst>
              <a:ext uri="{FF2B5EF4-FFF2-40B4-BE49-F238E27FC236}">
                <a16:creationId xmlns:a16="http://schemas.microsoft.com/office/drawing/2014/main" id="{1B34C527-B161-4533-9016-3C627F0EAEA1}"/>
              </a:ext>
            </a:extLst>
          </p:cNvPr>
          <p:cNvPicPr>
            <a:picLocks noChangeAspect="1"/>
          </p:cNvPicPr>
          <p:nvPr/>
        </p:nvPicPr>
        <p:blipFill rotWithShape="1">
          <a:blip r:embed="rId3"/>
          <a:srcRect l="11689"/>
          <a:stretch/>
        </p:blipFill>
        <p:spPr>
          <a:xfrm>
            <a:off x="877435" y="3338758"/>
            <a:ext cx="1877355" cy="2225554"/>
          </a:xfrm>
          <a:prstGeom prst="rect">
            <a:avLst/>
          </a:prstGeom>
        </p:spPr>
      </p:pic>
      <p:sp>
        <p:nvSpPr>
          <p:cNvPr id="3" name="TextBox 2">
            <a:extLst>
              <a:ext uri="{FF2B5EF4-FFF2-40B4-BE49-F238E27FC236}">
                <a16:creationId xmlns:a16="http://schemas.microsoft.com/office/drawing/2014/main" id="{B3D2E364-D0AC-EC10-D5DE-60A168B9FF55}"/>
              </a:ext>
            </a:extLst>
          </p:cNvPr>
          <p:cNvSpPr txBox="1"/>
          <p:nvPr/>
        </p:nvSpPr>
        <p:spPr>
          <a:xfrm>
            <a:off x="643468" y="5850294"/>
            <a:ext cx="2482634" cy="461665"/>
          </a:xfrm>
          <a:prstGeom prst="rect">
            <a:avLst/>
          </a:prstGeom>
          <a:noFill/>
        </p:spPr>
        <p:txBody>
          <a:bodyPr wrap="square" rtlCol="0">
            <a:spAutoFit/>
          </a:bodyPr>
          <a:lstStyle/>
          <a:p>
            <a:pPr algn="ctr"/>
            <a:r>
              <a:rPr lang="en-US" sz="2400" b="1" dirty="0">
                <a:solidFill>
                  <a:schemeClr val="accent2"/>
                </a:solidFill>
              </a:rPr>
              <a:t>15-20 seconds</a:t>
            </a:r>
          </a:p>
        </p:txBody>
      </p:sp>
    </p:spTree>
    <p:extLst>
      <p:ext uri="{BB962C8B-B14F-4D97-AF65-F5344CB8AC3E}">
        <p14:creationId xmlns:p14="http://schemas.microsoft.com/office/powerpoint/2010/main" val="179266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5EF2C-D1A4-5B8A-1BEF-5E66F512A943}"/>
              </a:ext>
            </a:extLst>
          </p:cNvPr>
          <p:cNvSpPr>
            <a:spLocks noGrp="1"/>
          </p:cNvSpPr>
          <p:nvPr>
            <p:ph type="title"/>
          </p:nvPr>
        </p:nvSpPr>
        <p:spPr>
          <a:xfrm>
            <a:off x="964788" y="804333"/>
            <a:ext cx="3391900" cy="5249334"/>
          </a:xfrm>
        </p:spPr>
        <p:txBody>
          <a:bodyPr>
            <a:normAutofit/>
          </a:bodyPr>
          <a:lstStyle/>
          <a:p>
            <a:r>
              <a:rPr lang="en-US" dirty="0">
                <a:solidFill>
                  <a:srgbClr val="FFFFFF"/>
                </a:solidFill>
              </a:rPr>
              <a:t>Mandatory Hospital acquired infection (HAI) reporting for NHSN</a:t>
            </a:r>
          </a:p>
        </p:txBody>
      </p:sp>
      <p:sp>
        <p:nvSpPr>
          <p:cNvPr id="7" name="Content Placeholder 6">
            <a:extLst>
              <a:ext uri="{FF2B5EF4-FFF2-40B4-BE49-F238E27FC236}">
                <a16:creationId xmlns:a16="http://schemas.microsoft.com/office/drawing/2014/main" id="{26A7C185-FA89-1DEA-41E0-F728B91774C9}"/>
              </a:ext>
            </a:extLst>
          </p:cNvPr>
          <p:cNvSpPr>
            <a:spLocks noGrp="1"/>
          </p:cNvSpPr>
          <p:nvPr>
            <p:ph idx="1"/>
          </p:nvPr>
        </p:nvSpPr>
        <p:spPr>
          <a:xfrm>
            <a:off x="4951048" y="804333"/>
            <a:ext cx="6639373" cy="5249334"/>
          </a:xfrm>
        </p:spPr>
        <p:txBody>
          <a:bodyPr anchor="ctr">
            <a:normAutofit/>
          </a:bodyPr>
          <a:lstStyle/>
          <a:p>
            <a:pPr>
              <a:buFont typeface="Wingdings" panose="05000000000000000000" pitchFamily="2" charset="2"/>
              <a:buChar char="§"/>
            </a:pPr>
            <a:r>
              <a:rPr lang="en-US" dirty="0"/>
              <a:t> C. diff</a:t>
            </a:r>
          </a:p>
          <a:p>
            <a:pPr>
              <a:buFont typeface="Wingdings" panose="05000000000000000000" pitchFamily="2" charset="2"/>
              <a:buChar char="§"/>
            </a:pPr>
            <a:endParaRPr lang="en-US" dirty="0"/>
          </a:p>
          <a:p>
            <a:pPr>
              <a:buFont typeface="Wingdings" panose="05000000000000000000" pitchFamily="2" charset="2"/>
              <a:buChar char="§"/>
            </a:pPr>
            <a:r>
              <a:rPr lang="en-US" dirty="0"/>
              <a:t> MRSA bacteremia</a:t>
            </a:r>
          </a:p>
          <a:p>
            <a:pPr>
              <a:buFont typeface="Wingdings" panose="05000000000000000000" pitchFamily="2" charset="2"/>
              <a:buChar char="§"/>
            </a:pPr>
            <a:endParaRPr lang="en-US" dirty="0"/>
          </a:p>
          <a:p>
            <a:pPr>
              <a:buFont typeface="Wingdings" panose="05000000000000000000" pitchFamily="2" charset="2"/>
              <a:buChar char="§"/>
            </a:pPr>
            <a:r>
              <a:rPr lang="en-US" dirty="0"/>
              <a:t> Catheter associated urinary tract infection (CAUTI)</a:t>
            </a:r>
          </a:p>
          <a:p>
            <a:pPr>
              <a:buFont typeface="Wingdings" panose="05000000000000000000" pitchFamily="2" charset="2"/>
              <a:buChar char="§"/>
            </a:pPr>
            <a:endParaRPr lang="en-US" dirty="0"/>
          </a:p>
          <a:p>
            <a:pPr>
              <a:buFont typeface="Wingdings" panose="05000000000000000000" pitchFamily="2" charset="2"/>
              <a:buChar char="§"/>
            </a:pPr>
            <a:r>
              <a:rPr lang="en-US" dirty="0"/>
              <a:t> Central line associated blood stream infections (CLABSI)</a:t>
            </a:r>
          </a:p>
          <a:p>
            <a:pPr>
              <a:buFont typeface="Wingdings" panose="05000000000000000000" pitchFamily="2" charset="2"/>
              <a:buChar char="§"/>
            </a:pPr>
            <a:endParaRPr lang="en-US" dirty="0"/>
          </a:p>
          <a:p>
            <a:pPr>
              <a:buFont typeface="Wingdings" panose="05000000000000000000" pitchFamily="2" charset="2"/>
              <a:buChar char="§"/>
            </a:pPr>
            <a:r>
              <a:rPr lang="en-US" dirty="0"/>
              <a:t> Surgical site infections (SSI) </a:t>
            </a:r>
          </a:p>
        </p:txBody>
      </p:sp>
    </p:spTree>
    <p:extLst>
      <p:ext uri="{BB962C8B-B14F-4D97-AF65-F5344CB8AC3E}">
        <p14:creationId xmlns:p14="http://schemas.microsoft.com/office/powerpoint/2010/main" val="130118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D20243-F500-09E3-C382-E2FFC9C444F9}"/>
              </a:ext>
            </a:extLst>
          </p:cNvPr>
          <p:cNvSpPr>
            <a:spLocks noGrp="1"/>
          </p:cNvSpPr>
          <p:nvPr>
            <p:ph type="title"/>
          </p:nvPr>
        </p:nvSpPr>
        <p:spPr>
          <a:xfrm>
            <a:off x="2759978" y="280738"/>
            <a:ext cx="8604708" cy="1235242"/>
          </a:xfrm>
        </p:spPr>
        <p:txBody>
          <a:bodyPr>
            <a:normAutofit/>
          </a:bodyPr>
          <a:lstStyle/>
          <a:p>
            <a:r>
              <a:rPr lang="en-US" dirty="0"/>
              <a:t>Multidrug-resistant organisms (MDRO)</a:t>
            </a:r>
          </a:p>
        </p:txBody>
      </p:sp>
      <p:graphicFrame>
        <p:nvGraphicFramePr>
          <p:cNvPr id="13" name="Content Placeholder 8">
            <a:extLst>
              <a:ext uri="{FF2B5EF4-FFF2-40B4-BE49-F238E27FC236}">
                <a16:creationId xmlns:a16="http://schemas.microsoft.com/office/drawing/2014/main" id="{F31102A4-2086-2762-7FDE-DAB4F7D216DF}"/>
              </a:ext>
            </a:extLst>
          </p:cNvPr>
          <p:cNvGraphicFramePr>
            <a:graphicFrameLocks noGrp="1"/>
          </p:cNvGraphicFramePr>
          <p:nvPr>
            <p:ph idx="1"/>
            <p:extLst>
              <p:ext uri="{D42A27DB-BD31-4B8C-83A1-F6EECF244321}">
                <p14:modId xmlns:p14="http://schemas.microsoft.com/office/powerpoint/2010/main" val="1907596493"/>
              </p:ext>
            </p:extLst>
          </p:nvPr>
        </p:nvGraphicFramePr>
        <p:xfrm>
          <a:off x="1024128" y="2286000"/>
          <a:ext cx="972007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30CADDB6-745C-3BDE-FBBE-D91664E50AA7}"/>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3" name="Footer Placeholder 2">
            <a:extLst>
              <a:ext uri="{FF2B5EF4-FFF2-40B4-BE49-F238E27FC236}">
                <a16:creationId xmlns:a16="http://schemas.microsoft.com/office/drawing/2014/main" id="{5801575D-0BA8-D3A5-5760-991A63AFD37E}"/>
              </a:ext>
            </a:extLst>
          </p:cNvPr>
          <p:cNvSpPr>
            <a:spLocks noGrp="1"/>
          </p:cNvSpPr>
          <p:nvPr>
            <p:ph type="ftr" sz="quarter" idx="11"/>
          </p:nvPr>
        </p:nvSpPr>
        <p:spPr/>
        <p:txBody>
          <a:body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63EDDB89-6534-9101-78E7-0E77752EBD3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sp>
        <p:nvSpPr>
          <p:cNvPr id="8" name="Text Placeholder 7">
            <a:extLst>
              <a:ext uri="{FF2B5EF4-FFF2-40B4-BE49-F238E27FC236}">
                <a16:creationId xmlns:a16="http://schemas.microsoft.com/office/drawing/2014/main" id="{30D957B8-8A4E-EC9C-FA6A-E7705DFD4145}"/>
              </a:ext>
            </a:extLst>
          </p:cNvPr>
          <p:cNvSpPr>
            <a:spLocks noGrp="1"/>
          </p:cNvSpPr>
          <p:nvPr>
            <p:ph type="body" sz="quarter" idx="4294967295"/>
          </p:nvPr>
        </p:nvSpPr>
        <p:spPr>
          <a:xfrm>
            <a:off x="2759979" y="1179095"/>
            <a:ext cx="9432022" cy="905737"/>
          </a:xfrm>
        </p:spPr>
        <p:txBody>
          <a:bodyPr>
            <a:normAutofit/>
          </a:bodyPr>
          <a:lstStyle/>
          <a:p>
            <a:r>
              <a:rPr lang="en-US" sz="4800" b="1" dirty="0">
                <a:solidFill>
                  <a:srgbClr val="0070C0"/>
                </a:solidFill>
              </a:rPr>
              <a:t>How to prevent spread of MDROs</a:t>
            </a:r>
          </a:p>
        </p:txBody>
      </p:sp>
      <p:pic>
        <p:nvPicPr>
          <p:cNvPr id="11" name="Picture 10">
            <a:extLst>
              <a:ext uri="{FF2B5EF4-FFF2-40B4-BE49-F238E27FC236}">
                <a16:creationId xmlns:a16="http://schemas.microsoft.com/office/drawing/2014/main" id="{83DB9976-69D5-5271-66E4-7F4DDE41F503}"/>
              </a:ext>
            </a:extLst>
          </p:cNvPr>
          <p:cNvPicPr>
            <a:picLocks noChangeAspect="1"/>
          </p:cNvPicPr>
          <p:nvPr/>
        </p:nvPicPr>
        <p:blipFill>
          <a:blip r:embed="rId7"/>
          <a:stretch>
            <a:fillRect/>
          </a:stretch>
        </p:blipFill>
        <p:spPr>
          <a:xfrm>
            <a:off x="183243" y="365125"/>
            <a:ext cx="2576735" cy="1488842"/>
          </a:xfrm>
          <a:prstGeom prst="rect">
            <a:avLst/>
          </a:prstGeom>
        </p:spPr>
      </p:pic>
    </p:spTree>
    <p:extLst>
      <p:ext uri="{BB962C8B-B14F-4D97-AF65-F5344CB8AC3E}">
        <p14:creationId xmlns:p14="http://schemas.microsoft.com/office/powerpoint/2010/main" val="113797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3351C-2144-A7CF-BBF6-D8A938C4C33E}"/>
              </a:ext>
            </a:extLst>
          </p:cNvPr>
          <p:cNvSpPr>
            <a:spLocks noGrp="1"/>
          </p:cNvSpPr>
          <p:nvPr>
            <p:ph type="title"/>
          </p:nvPr>
        </p:nvSpPr>
        <p:spPr/>
        <p:txBody>
          <a:bodyPr>
            <a:normAutofit fontScale="90000"/>
          </a:bodyPr>
          <a:lstStyle/>
          <a:p>
            <a:r>
              <a:rPr lang="en-US" dirty="0"/>
              <a:t>CAUTI</a:t>
            </a:r>
            <a:br>
              <a:rPr lang="en-US" dirty="0"/>
            </a:br>
            <a:r>
              <a:rPr lang="en-US" dirty="0"/>
              <a:t>Catheter associated urinary tract infection</a:t>
            </a:r>
          </a:p>
        </p:txBody>
      </p:sp>
      <p:sp>
        <p:nvSpPr>
          <p:cNvPr id="3" name="Content Placeholder 2">
            <a:extLst>
              <a:ext uri="{FF2B5EF4-FFF2-40B4-BE49-F238E27FC236}">
                <a16:creationId xmlns:a16="http://schemas.microsoft.com/office/drawing/2014/main" id="{F3D00F8F-732E-46F7-F036-05FD2643959D}"/>
              </a:ext>
            </a:extLst>
          </p:cNvPr>
          <p:cNvSpPr>
            <a:spLocks noGrp="1"/>
          </p:cNvSpPr>
          <p:nvPr>
            <p:ph idx="1"/>
          </p:nvPr>
        </p:nvSpPr>
        <p:spPr>
          <a:xfrm>
            <a:off x="1024128" y="2149642"/>
            <a:ext cx="9720073" cy="4159717"/>
          </a:xfrm>
        </p:spPr>
        <p:txBody>
          <a:bodyPr>
            <a:normAutofit fontScale="92500" lnSpcReduction="10000"/>
          </a:bodyPr>
          <a:lstStyle/>
          <a:p>
            <a:r>
              <a:rPr lang="en-US" sz="1400" b="1" i="1" u="none" strike="noStrike" dirty="0">
                <a:solidFill>
                  <a:srgbClr val="000000"/>
                </a:solidFill>
                <a:effectLst/>
                <a:latin typeface="Calibri" panose="020F0502020204030204" pitchFamily="34" charset="0"/>
              </a:rPr>
              <a:t>CAUTI - CDC and NHSN definition</a:t>
            </a:r>
            <a:r>
              <a:rPr lang="en-US" sz="1400" b="1" i="0" u="none" strike="noStrike" dirty="0">
                <a:solidFill>
                  <a:srgbClr val="000000"/>
                </a:solidFill>
                <a:effectLst/>
                <a:latin typeface="Calibri" panose="020F0502020204030204" pitchFamily="34" charset="0"/>
              </a:rPr>
              <a:t>: </a:t>
            </a:r>
            <a:r>
              <a:rPr lang="en-US" sz="1400" b="0" i="0" u="none" strike="noStrike" dirty="0">
                <a:solidFill>
                  <a:srgbClr val="000000"/>
                </a:solidFill>
                <a:effectLst/>
                <a:latin typeface="Calibri" panose="020F0502020204030204" pitchFamily="34" charset="0"/>
              </a:rPr>
              <a:t>CAUTI is a surveillance definition defined as a</a:t>
            </a:r>
            <a:r>
              <a:rPr lang="en-US" sz="1400" dirty="0"/>
              <a:t> symptomatic UTI where an indwelling urinary catheter was in place for more than two consecutive days in an inpatient </a:t>
            </a:r>
            <a:r>
              <a:rPr lang="en-US" sz="1400" b="0" i="0" dirty="0">
                <a:solidFill>
                  <a:srgbClr val="000000"/>
                </a:solidFill>
                <a:effectLst/>
                <a:latin typeface="Calibri" panose="020F0502020204030204" pitchFamily="34" charset="0"/>
              </a:rPr>
              <a:t>​</a:t>
            </a:r>
          </a:p>
          <a:p>
            <a:br>
              <a:rPr lang="en-US" sz="1400" b="0" i="0" dirty="0">
                <a:solidFill>
                  <a:srgbClr val="000000"/>
                </a:solidFill>
                <a:effectLst/>
                <a:latin typeface="Calibri" panose="020F0502020204030204" pitchFamily="34" charset="0"/>
              </a:rPr>
            </a:br>
            <a:r>
              <a:rPr lang="en-US" sz="1400" b="1" dirty="0"/>
              <a:t>Patient must meet 1, 2, and 3 below:</a:t>
            </a:r>
          </a:p>
          <a:p>
            <a:pPr marL="228600" indent="-228600">
              <a:buAutoNum type="arabicPeriod"/>
            </a:pPr>
            <a:r>
              <a:rPr lang="en-US" sz="1400" dirty="0"/>
              <a:t>Patient had an indwelling urinary catheter that had been in place for more than 2 consecutive days in an inpatient location on the date of event AND was either: </a:t>
            </a:r>
          </a:p>
          <a:p>
            <a:pPr lvl="1"/>
            <a:r>
              <a:rPr lang="en-US" sz="1400" dirty="0"/>
              <a:t>Present for any portion of the calendar day on the date of event, </a:t>
            </a:r>
            <a:r>
              <a:rPr lang="en-US" sz="1400" b="1" dirty="0"/>
              <a:t>OR</a:t>
            </a:r>
            <a:r>
              <a:rPr lang="en-US" sz="1400" dirty="0"/>
              <a:t> </a:t>
            </a:r>
          </a:p>
          <a:p>
            <a:pPr lvl="1"/>
            <a:r>
              <a:rPr lang="en-US" sz="1400" dirty="0"/>
              <a:t>Removed the day before the date of event </a:t>
            </a:r>
            <a:endParaRPr lang="en-US" sz="1400" b="1" dirty="0"/>
          </a:p>
          <a:p>
            <a:pPr marL="228600" indent="-228600">
              <a:buAutoNum type="arabicPeriod"/>
            </a:pPr>
            <a:r>
              <a:rPr lang="en-US" sz="1400" dirty="0"/>
              <a:t>Patient has at least one of the following signs or symptoms: </a:t>
            </a:r>
          </a:p>
          <a:p>
            <a:pPr lvl="1"/>
            <a:r>
              <a:rPr lang="en-US" sz="1400" dirty="0"/>
              <a:t> fever (&gt;38.0°C) </a:t>
            </a:r>
          </a:p>
          <a:p>
            <a:pPr lvl="1"/>
            <a:r>
              <a:rPr lang="en-US" sz="1400" dirty="0"/>
              <a:t> suprapubic tenderness </a:t>
            </a:r>
          </a:p>
          <a:p>
            <a:pPr lvl="1"/>
            <a:r>
              <a:rPr lang="en-US" sz="1400" dirty="0"/>
              <a:t> costovertebral angle pain or tenderness </a:t>
            </a:r>
          </a:p>
          <a:p>
            <a:pPr lvl="1"/>
            <a:r>
              <a:rPr lang="en-US" sz="1400" dirty="0"/>
              <a:t> urinary urgency  </a:t>
            </a:r>
          </a:p>
          <a:p>
            <a:pPr lvl="1"/>
            <a:r>
              <a:rPr lang="en-US" sz="1400" dirty="0"/>
              <a:t> urinary frequency  </a:t>
            </a:r>
          </a:p>
          <a:p>
            <a:pPr lvl="1"/>
            <a:r>
              <a:rPr lang="en-US" sz="1400" dirty="0"/>
              <a:t> dysuria </a:t>
            </a:r>
          </a:p>
          <a:p>
            <a:pPr marL="228600" indent="-228600">
              <a:buFont typeface="+mj-lt"/>
              <a:buAutoNum type="arabicPeriod"/>
            </a:pPr>
            <a:r>
              <a:rPr lang="en-US" sz="1400" dirty="0"/>
              <a:t>Patient has a urine culture with no more than two species of organisms identified, at least one of which is a bacterium of ≥ 100,000 CFU/ml.</a:t>
            </a:r>
          </a:p>
          <a:p>
            <a:endParaRPr lang="en-US" dirty="0"/>
          </a:p>
        </p:txBody>
      </p:sp>
    </p:spTree>
    <p:extLst>
      <p:ext uri="{BB962C8B-B14F-4D97-AF65-F5344CB8AC3E}">
        <p14:creationId xmlns:p14="http://schemas.microsoft.com/office/powerpoint/2010/main" val="3226029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437A-CE71-4947-A29E-0A83DC4018D9}"/>
              </a:ext>
            </a:extLst>
          </p:cNvPr>
          <p:cNvSpPr>
            <a:spLocks noGrp="1"/>
          </p:cNvSpPr>
          <p:nvPr>
            <p:ph type="title"/>
          </p:nvPr>
        </p:nvSpPr>
        <p:spPr>
          <a:xfrm>
            <a:off x="922421" y="585216"/>
            <a:ext cx="6420771" cy="1499616"/>
          </a:xfrm>
        </p:spPr>
        <p:txBody>
          <a:bodyPr>
            <a:normAutofit/>
          </a:bodyPr>
          <a:lstStyle/>
          <a:p>
            <a:r>
              <a:rPr lang="en-US" sz="5400" b="1" dirty="0">
                <a:solidFill>
                  <a:schemeClr val="accent2"/>
                </a:solidFill>
              </a:rPr>
              <a:t>Help Prevent CAUTI’s!!!</a:t>
            </a:r>
          </a:p>
        </p:txBody>
      </p:sp>
      <p:sp>
        <p:nvSpPr>
          <p:cNvPr id="3" name="Content Placeholder 2">
            <a:extLst>
              <a:ext uri="{FF2B5EF4-FFF2-40B4-BE49-F238E27FC236}">
                <a16:creationId xmlns:a16="http://schemas.microsoft.com/office/drawing/2014/main" id="{DFA9038F-E8F6-4E0F-8E76-DD70049B080C}"/>
              </a:ext>
            </a:extLst>
          </p:cNvPr>
          <p:cNvSpPr>
            <a:spLocks noGrp="1"/>
          </p:cNvSpPr>
          <p:nvPr>
            <p:ph idx="1"/>
          </p:nvPr>
        </p:nvSpPr>
        <p:spPr>
          <a:xfrm>
            <a:off x="441158" y="2318083"/>
            <a:ext cx="6485031" cy="4178969"/>
          </a:xfrm>
        </p:spPr>
        <p:txBody>
          <a:bodyPr>
            <a:normAutofit lnSpcReduction="10000"/>
          </a:bodyPr>
          <a:lstStyle/>
          <a:p>
            <a:pPr marL="742950" lvl="1" indent="-285750">
              <a:buFont typeface="Arial" panose="020B0604020202020204" pitchFamily="34" charset="0"/>
              <a:buChar char="•"/>
            </a:pPr>
            <a:r>
              <a:rPr lang="en-US" sz="3200" b="1" dirty="0"/>
              <a:t> </a:t>
            </a:r>
            <a:r>
              <a:rPr lang="en-US" sz="3200" dirty="0"/>
              <a:t>Enter orders for </a:t>
            </a:r>
            <a:r>
              <a:rPr lang="en-US" sz="3200" b="1" dirty="0"/>
              <a:t>ALL</a:t>
            </a:r>
            <a:r>
              <a:rPr lang="en-US" sz="3200" dirty="0"/>
              <a:t> indwelling foley catheters</a:t>
            </a:r>
          </a:p>
          <a:p>
            <a:pPr marL="742950" lvl="1" indent="-285750">
              <a:buFont typeface="Arial" panose="020B0604020202020204" pitchFamily="34" charset="0"/>
              <a:buChar char="•"/>
            </a:pPr>
            <a:r>
              <a:rPr lang="en-US" sz="3200" dirty="0"/>
              <a:t>Only insert for appropriate Indication</a:t>
            </a:r>
          </a:p>
          <a:p>
            <a:pPr marL="742950" lvl="1" indent="-285750">
              <a:buFont typeface="Arial" panose="020B0604020202020204" pitchFamily="34" charset="0"/>
              <a:buChar char="•"/>
            </a:pPr>
            <a:r>
              <a:rPr lang="en-US" sz="3200" dirty="0"/>
              <a:t>Utilize External Devices when possible</a:t>
            </a:r>
          </a:p>
          <a:p>
            <a:pPr marL="742950" lvl="1" indent="-285750">
              <a:buFont typeface="Arial" panose="020B0604020202020204" pitchFamily="34" charset="0"/>
              <a:buChar char="•"/>
            </a:pPr>
            <a:r>
              <a:rPr lang="en-US" sz="3200" dirty="0"/>
              <a:t>Utilize nurse Driven protocol</a:t>
            </a:r>
          </a:p>
          <a:p>
            <a:pPr marL="742950" lvl="1" indent="-285750">
              <a:buFont typeface="Arial" panose="020B0604020202020204" pitchFamily="34" charset="0"/>
              <a:buChar char="•"/>
            </a:pPr>
            <a:r>
              <a:rPr lang="en-US" sz="3200" dirty="0"/>
              <a:t>Duration (remove as soon as no longer medically indicated) </a:t>
            </a:r>
          </a:p>
          <a:p>
            <a:pPr marL="457200" lvl="1" indent="0">
              <a:buNone/>
            </a:pPr>
            <a:endParaRPr lang="en-US" dirty="0"/>
          </a:p>
        </p:txBody>
      </p:sp>
      <p:pic>
        <p:nvPicPr>
          <p:cNvPr id="4" name="Picture 3">
            <a:extLst>
              <a:ext uri="{FF2B5EF4-FFF2-40B4-BE49-F238E27FC236}">
                <a16:creationId xmlns:a16="http://schemas.microsoft.com/office/drawing/2014/main" id="{69B90173-08BC-40FC-9823-C47BD509F272}"/>
              </a:ext>
            </a:extLst>
          </p:cNvPr>
          <p:cNvPicPr>
            <a:picLocks noChangeAspect="1"/>
          </p:cNvPicPr>
          <p:nvPr/>
        </p:nvPicPr>
        <p:blipFill>
          <a:blip r:embed="rId2"/>
          <a:stretch>
            <a:fillRect/>
          </a:stretch>
        </p:blipFill>
        <p:spPr>
          <a:xfrm>
            <a:off x="7552267" y="1524817"/>
            <a:ext cx="3999654" cy="3808366"/>
          </a:xfrm>
          <a:prstGeom prst="rect">
            <a:avLst/>
          </a:prstGeom>
        </p:spPr>
      </p:pic>
    </p:spTree>
    <p:extLst>
      <p:ext uri="{BB962C8B-B14F-4D97-AF65-F5344CB8AC3E}">
        <p14:creationId xmlns:p14="http://schemas.microsoft.com/office/powerpoint/2010/main" val="216895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AE43-B5CA-C2C5-4B10-E30DA9B230FD}"/>
              </a:ext>
            </a:extLst>
          </p:cNvPr>
          <p:cNvSpPr>
            <a:spLocks noGrp="1"/>
          </p:cNvSpPr>
          <p:nvPr>
            <p:ph type="title"/>
          </p:nvPr>
        </p:nvSpPr>
        <p:spPr/>
        <p:txBody>
          <a:bodyPr>
            <a:normAutofit fontScale="90000"/>
          </a:bodyPr>
          <a:lstStyle/>
          <a:p>
            <a:r>
              <a:rPr lang="en-US" dirty="0"/>
              <a:t>CLABSI</a:t>
            </a:r>
            <a:br>
              <a:rPr lang="en-US" dirty="0"/>
            </a:br>
            <a:r>
              <a:rPr lang="en-US" dirty="0"/>
              <a:t>Central line-associated bloodstream infection</a:t>
            </a:r>
          </a:p>
        </p:txBody>
      </p:sp>
      <p:sp>
        <p:nvSpPr>
          <p:cNvPr id="3" name="Content Placeholder 2">
            <a:extLst>
              <a:ext uri="{FF2B5EF4-FFF2-40B4-BE49-F238E27FC236}">
                <a16:creationId xmlns:a16="http://schemas.microsoft.com/office/drawing/2014/main" id="{02E280AF-F756-CD15-02DD-6B10929D8544}"/>
              </a:ext>
            </a:extLst>
          </p:cNvPr>
          <p:cNvSpPr>
            <a:spLocks noGrp="1"/>
          </p:cNvSpPr>
          <p:nvPr>
            <p:ph idx="1"/>
          </p:nvPr>
        </p:nvSpPr>
        <p:spPr/>
        <p:txBody>
          <a:bodyPr>
            <a:normAutofit fontScale="92500" lnSpcReduction="20000"/>
          </a:bodyPr>
          <a:lstStyle/>
          <a:p>
            <a:r>
              <a:rPr lang="en-US" sz="2400" b="1" i="1" u="none" strike="noStrike" dirty="0">
                <a:solidFill>
                  <a:srgbClr val="000000"/>
                </a:solidFill>
                <a:effectLst/>
                <a:latin typeface="Calibri" panose="020F0502020204030204" pitchFamily="34" charset="0"/>
              </a:rPr>
              <a:t>CLABSI - CDC and NHSN definition</a:t>
            </a:r>
            <a:r>
              <a:rPr lang="en-US" sz="2400" b="1" i="0" u="none" strike="noStrike" dirty="0">
                <a:solidFill>
                  <a:srgbClr val="000000"/>
                </a:solidFill>
                <a:effectLst/>
                <a:latin typeface="Calibri" panose="020F0502020204030204" pitchFamily="34" charset="0"/>
              </a:rPr>
              <a:t>: </a:t>
            </a:r>
            <a:r>
              <a:rPr lang="en-US" sz="2400" b="0" i="0" u="none" strike="noStrike" dirty="0">
                <a:solidFill>
                  <a:srgbClr val="000000"/>
                </a:solidFill>
                <a:effectLst/>
                <a:latin typeface="Calibri" panose="020F0502020204030204" pitchFamily="34" charset="0"/>
              </a:rPr>
              <a:t>CLABSI is a surveillance definition defined as the recovery of a pathogen from a blood culture in a patient who had a central line present for a minimum of 2 days on the date of event or the day before. </a:t>
            </a: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a single blood culture for an organism not commonly present on the skin (common commensal)</a:t>
            </a: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1" i="0" u="none" strike="noStrike" dirty="0">
                <a:solidFill>
                  <a:srgbClr val="000000"/>
                </a:solidFill>
                <a:effectLst/>
                <a:latin typeface="Calibri" panose="020F0502020204030204" pitchFamily="34" charset="0"/>
              </a:rPr>
              <a:t>OR </a:t>
            </a: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two or more blood cultures for organism commonly present on the skin. </a:t>
            </a: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The infection cannot be related to any other infection the patient might have </a:t>
            </a: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1" i="0" u="none" strike="noStrike" dirty="0">
                <a:solidFill>
                  <a:srgbClr val="000000"/>
                </a:solidFill>
                <a:effectLst/>
                <a:latin typeface="Calibri" panose="020F0502020204030204" pitchFamily="34" charset="0"/>
              </a:rPr>
              <a:t>AND</a:t>
            </a:r>
            <a:r>
              <a:rPr lang="en-US" sz="2400" b="0" i="0" dirty="0">
                <a:solidFill>
                  <a:srgbClr val="000000"/>
                </a:solidFill>
                <a:effectLst/>
                <a:latin typeface="Calibri" panose="020F0502020204030204" pitchFamily="34" charset="0"/>
              </a:rPr>
              <a:t>​</a:t>
            </a:r>
            <a:br>
              <a:rPr lang="en-US" sz="2400" b="0" i="0" dirty="0">
                <a:solidFill>
                  <a:srgbClr val="000000"/>
                </a:solidFill>
                <a:effectLst/>
                <a:latin typeface="Calibri" panose="020F0502020204030204" pitchFamily="34" charset="0"/>
              </a:rPr>
            </a:br>
            <a:r>
              <a:rPr lang="en-US" sz="2400" b="0" i="0" u="none" strike="noStrike" dirty="0">
                <a:solidFill>
                  <a:srgbClr val="000000"/>
                </a:solidFill>
                <a:effectLst/>
                <a:latin typeface="Calibri" panose="020F0502020204030204" pitchFamily="34" charset="0"/>
              </a:rPr>
              <a:t>must not have been present or incubating when the patient was admitted to the facility.</a:t>
            </a:r>
            <a:endParaRPr lang="en-US" sz="2400" dirty="0"/>
          </a:p>
        </p:txBody>
      </p:sp>
    </p:spTree>
    <p:extLst>
      <p:ext uri="{BB962C8B-B14F-4D97-AF65-F5344CB8AC3E}">
        <p14:creationId xmlns:p14="http://schemas.microsoft.com/office/powerpoint/2010/main" val="2406944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454</TotalTime>
  <Words>2257</Words>
  <Application>Microsoft Office PowerPoint</Application>
  <PresentationFormat>Widescreen</PresentationFormat>
  <Paragraphs>251</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Open Sans</vt:lpstr>
      <vt:lpstr>Symbol</vt:lpstr>
      <vt:lpstr>Tw Cen MT</vt:lpstr>
      <vt:lpstr>Tw Cen MT Condensed</vt:lpstr>
      <vt:lpstr>Wingdings</vt:lpstr>
      <vt:lpstr>Wingdings 3</vt:lpstr>
      <vt:lpstr>Integral</vt:lpstr>
      <vt:lpstr>Infection Prevention</vt:lpstr>
      <vt:lpstr>Impact of Healthcare-Associated Infections</vt:lpstr>
      <vt:lpstr>Core Infection prevention and control-standards for safe healthcare delivery </vt:lpstr>
      <vt:lpstr>   </vt:lpstr>
      <vt:lpstr>Mandatory Hospital acquired infection (HAI) reporting for NHSN</vt:lpstr>
      <vt:lpstr>Multidrug-resistant organisms (MDRO)</vt:lpstr>
      <vt:lpstr>CAUTI Catheter associated urinary tract infection</vt:lpstr>
      <vt:lpstr>Help Prevent CAUTI’s!!!</vt:lpstr>
      <vt:lpstr>CLABSI Central line-associated bloodstream infection</vt:lpstr>
      <vt:lpstr>Help Prevent CLABSI!!!</vt:lpstr>
      <vt:lpstr>SSI Surgical site infection</vt:lpstr>
      <vt:lpstr>SSI Prevention</vt:lpstr>
      <vt:lpstr>Surgical Site infections Present at Time of Surgery (PATOS)</vt:lpstr>
      <vt:lpstr>INJECTION SAFETY </vt:lpstr>
      <vt:lpstr>Follow Proper Isolation Precautions &amp; wear appropriate PPE</vt:lpstr>
      <vt:lpstr>Standard Precautions</vt:lpstr>
      <vt:lpstr>PowerPoint Presentation</vt:lpstr>
      <vt:lpstr>PowerPoint Presentation</vt:lpstr>
      <vt:lpstr>PowerPoint Presentation</vt:lpstr>
      <vt:lpstr>PowerPoint Presentation</vt:lpstr>
      <vt:lpstr>PowerPoint Presentation</vt:lpstr>
      <vt:lpstr>PowerPoint Presentation</vt:lpstr>
      <vt:lpstr>IP Committees </vt:lpstr>
      <vt:lpstr>Thank You!</vt:lpstr>
      <vt:lpstr>References </vt:lpstr>
      <vt:lpstr>Continue to Test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dc:title>
  <dc:creator>Brenda Dalrymple</dc:creator>
  <cp:lastModifiedBy>Amanda Everett</cp:lastModifiedBy>
  <cp:revision>18</cp:revision>
  <dcterms:created xsi:type="dcterms:W3CDTF">2022-08-12T13:34:49Z</dcterms:created>
  <dcterms:modified xsi:type="dcterms:W3CDTF">2024-01-24T15:21:51Z</dcterms:modified>
</cp:coreProperties>
</file>